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305" r:id="rId3"/>
    <p:sldId id="326" r:id="rId4"/>
    <p:sldId id="278" r:id="rId5"/>
    <p:sldId id="327" r:id="rId6"/>
    <p:sldId id="308" r:id="rId7"/>
    <p:sldId id="323" r:id="rId8"/>
    <p:sldId id="283" r:id="rId9"/>
    <p:sldId id="295" r:id="rId10"/>
    <p:sldId id="296" r:id="rId11"/>
    <p:sldId id="297" r:id="rId12"/>
    <p:sldId id="299" r:id="rId13"/>
    <p:sldId id="329" r:id="rId14"/>
    <p:sldId id="331" r:id="rId15"/>
    <p:sldId id="274" r:id="rId16"/>
    <p:sldId id="317" r:id="rId17"/>
    <p:sldId id="285" r:id="rId18"/>
    <p:sldId id="293" r:id="rId19"/>
    <p:sldId id="303" r:id="rId20"/>
    <p:sldId id="298" r:id="rId21"/>
    <p:sldId id="268" r:id="rId22"/>
    <p:sldId id="288" r:id="rId23"/>
    <p:sldId id="277" r:id="rId24"/>
    <p:sldId id="332" r:id="rId25"/>
    <p:sldId id="276" r:id="rId26"/>
    <p:sldId id="304" r:id="rId27"/>
    <p:sldId id="287" r:id="rId28"/>
    <p:sldId id="279" r:id="rId29"/>
    <p:sldId id="320" r:id="rId30"/>
    <p:sldId id="314" r:id="rId31"/>
    <p:sldId id="289" r:id="rId32"/>
    <p:sldId id="325" r:id="rId33"/>
    <p:sldId id="286" r:id="rId34"/>
    <p:sldId id="315" r:id="rId35"/>
    <p:sldId id="333" r:id="rId36"/>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113" d="100"/>
          <a:sy n="113" d="100"/>
        </p:scale>
        <p:origin x="5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0A25002-C35F-4270-BCD4-4107D00A9B01}"/>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n-CA"/>
          </a:p>
        </p:txBody>
      </p:sp>
      <p:sp>
        <p:nvSpPr>
          <p:cNvPr id="3" name="Subtítol 2">
            <a:extLst>
              <a:ext uri="{FF2B5EF4-FFF2-40B4-BE49-F238E27FC236}">
                <a16:creationId xmlns:a16="http://schemas.microsoft.com/office/drawing/2014/main" id="{0B3504FA-76AD-46A5-8BA8-491CB5D2F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n-CA"/>
          </a:p>
        </p:txBody>
      </p:sp>
      <p:sp>
        <p:nvSpPr>
          <p:cNvPr id="4" name="Contenidor de data 3">
            <a:extLst>
              <a:ext uri="{FF2B5EF4-FFF2-40B4-BE49-F238E27FC236}">
                <a16:creationId xmlns:a16="http://schemas.microsoft.com/office/drawing/2014/main" id="{F5E3B716-4844-4793-8799-7BD73E3CE5FA}"/>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5" name="Contenidor de peu de pàgina 4">
            <a:extLst>
              <a:ext uri="{FF2B5EF4-FFF2-40B4-BE49-F238E27FC236}">
                <a16:creationId xmlns:a16="http://schemas.microsoft.com/office/drawing/2014/main" id="{9774969B-73E1-4011-84F8-441D68BADBBC}"/>
              </a:ext>
            </a:extLst>
          </p:cNvPr>
          <p:cNvSpPr>
            <a:spLocks noGrp="1"/>
          </p:cNvSpPr>
          <p:nvPr>
            <p:ph type="ftr" sz="quarter" idx="11"/>
          </p:nvPr>
        </p:nvSpPr>
        <p:spPr/>
        <p:txBody>
          <a:bodyPr/>
          <a:lstStyle/>
          <a:p>
            <a:endParaRPr lang="en-CA"/>
          </a:p>
        </p:txBody>
      </p:sp>
      <p:sp>
        <p:nvSpPr>
          <p:cNvPr id="6" name="Contenidor de número de diapositiva 5">
            <a:extLst>
              <a:ext uri="{FF2B5EF4-FFF2-40B4-BE49-F238E27FC236}">
                <a16:creationId xmlns:a16="http://schemas.microsoft.com/office/drawing/2014/main" id="{FFB31E80-A62E-4724-9E11-9AFFB968C6F6}"/>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29816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2A88546-9CC2-432F-BE1D-DB15FD3FB69F}"/>
              </a:ext>
            </a:extLst>
          </p:cNvPr>
          <p:cNvSpPr>
            <a:spLocks noGrp="1"/>
          </p:cNvSpPr>
          <p:nvPr>
            <p:ph type="title"/>
          </p:nvPr>
        </p:nvSpPr>
        <p:spPr/>
        <p:txBody>
          <a:bodyPr/>
          <a:lstStyle/>
          <a:p>
            <a:r>
              <a:rPr lang="ca-ES"/>
              <a:t>Feu clic aquí per editar l'estil</a:t>
            </a:r>
            <a:endParaRPr lang="en-CA"/>
          </a:p>
        </p:txBody>
      </p:sp>
      <p:sp>
        <p:nvSpPr>
          <p:cNvPr id="3" name="Contenidor de text vertical 2">
            <a:extLst>
              <a:ext uri="{FF2B5EF4-FFF2-40B4-BE49-F238E27FC236}">
                <a16:creationId xmlns:a16="http://schemas.microsoft.com/office/drawing/2014/main" id="{94A5A946-F1F6-4035-9C61-7893AF7F994B}"/>
              </a:ext>
            </a:extLst>
          </p:cNvPr>
          <p:cNvSpPr>
            <a:spLocks noGrp="1"/>
          </p:cNvSpPr>
          <p:nvPr>
            <p:ph type="body" orient="vert" idx="1"/>
          </p:nvPr>
        </p:nvSpPr>
        <p:spPr/>
        <p:txBody>
          <a:bodyPr vert="eaVert"/>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4" name="Contenidor de data 3">
            <a:extLst>
              <a:ext uri="{FF2B5EF4-FFF2-40B4-BE49-F238E27FC236}">
                <a16:creationId xmlns:a16="http://schemas.microsoft.com/office/drawing/2014/main" id="{1F516BE3-C55A-42AE-987A-CCD6889F560F}"/>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5" name="Contenidor de peu de pàgina 4">
            <a:extLst>
              <a:ext uri="{FF2B5EF4-FFF2-40B4-BE49-F238E27FC236}">
                <a16:creationId xmlns:a16="http://schemas.microsoft.com/office/drawing/2014/main" id="{6CA611D1-082F-4EC8-B2DC-C16E65F386E4}"/>
              </a:ext>
            </a:extLst>
          </p:cNvPr>
          <p:cNvSpPr>
            <a:spLocks noGrp="1"/>
          </p:cNvSpPr>
          <p:nvPr>
            <p:ph type="ftr" sz="quarter" idx="11"/>
          </p:nvPr>
        </p:nvSpPr>
        <p:spPr/>
        <p:txBody>
          <a:bodyPr/>
          <a:lstStyle/>
          <a:p>
            <a:endParaRPr lang="en-CA"/>
          </a:p>
        </p:txBody>
      </p:sp>
      <p:sp>
        <p:nvSpPr>
          <p:cNvPr id="6" name="Contenidor de número de diapositiva 5">
            <a:extLst>
              <a:ext uri="{FF2B5EF4-FFF2-40B4-BE49-F238E27FC236}">
                <a16:creationId xmlns:a16="http://schemas.microsoft.com/office/drawing/2014/main" id="{F9AA3E62-DD8D-40B1-B100-5889BFFCE488}"/>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1183556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7EA4342D-B7FA-47E3-AF38-832BBDFC798F}"/>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n-CA"/>
          </a:p>
        </p:txBody>
      </p:sp>
      <p:sp>
        <p:nvSpPr>
          <p:cNvPr id="3" name="Contenidor de text vertical 2">
            <a:extLst>
              <a:ext uri="{FF2B5EF4-FFF2-40B4-BE49-F238E27FC236}">
                <a16:creationId xmlns:a16="http://schemas.microsoft.com/office/drawing/2014/main" id="{D6DA678E-14CF-4ABC-92FD-396D396F75F8}"/>
              </a:ext>
            </a:extLst>
          </p:cNvPr>
          <p:cNvSpPr>
            <a:spLocks noGrp="1"/>
          </p:cNvSpPr>
          <p:nvPr>
            <p:ph type="body" orient="vert" idx="1"/>
          </p:nvPr>
        </p:nvSpPr>
        <p:spPr>
          <a:xfrm>
            <a:off x="838200" y="365125"/>
            <a:ext cx="7734300" cy="5811838"/>
          </a:xfrm>
        </p:spPr>
        <p:txBody>
          <a:bodyPr vert="eaVert"/>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4" name="Contenidor de data 3">
            <a:extLst>
              <a:ext uri="{FF2B5EF4-FFF2-40B4-BE49-F238E27FC236}">
                <a16:creationId xmlns:a16="http://schemas.microsoft.com/office/drawing/2014/main" id="{35253025-EC61-43D6-B89A-0F1EF1E68C9A}"/>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5" name="Contenidor de peu de pàgina 4">
            <a:extLst>
              <a:ext uri="{FF2B5EF4-FFF2-40B4-BE49-F238E27FC236}">
                <a16:creationId xmlns:a16="http://schemas.microsoft.com/office/drawing/2014/main" id="{65B7DE13-F11B-42B3-9021-C4911E322083}"/>
              </a:ext>
            </a:extLst>
          </p:cNvPr>
          <p:cNvSpPr>
            <a:spLocks noGrp="1"/>
          </p:cNvSpPr>
          <p:nvPr>
            <p:ph type="ftr" sz="quarter" idx="11"/>
          </p:nvPr>
        </p:nvSpPr>
        <p:spPr/>
        <p:txBody>
          <a:bodyPr/>
          <a:lstStyle/>
          <a:p>
            <a:endParaRPr lang="en-CA"/>
          </a:p>
        </p:txBody>
      </p:sp>
      <p:sp>
        <p:nvSpPr>
          <p:cNvPr id="6" name="Contenidor de número de diapositiva 5">
            <a:extLst>
              <a:ext uri="{FF2B5EF4-FFF2-40B4-BE49-F238E27FC236}">
                <a16:creationId xmlns:a16="http://schemas.microsoft.com/office/drawing/2014/main" id="{C6435D7C-3224-4785-8878-C208F377A132}"/>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339704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6C1A03B-3F9F-49A8-9FFD-28DC452F3C99}"/>
              </a:ext>
            </a:extLst>
          </p:cNvPr>
          <p:cNvSpPr>
            <a:spLocks noGrp="1"/>
          </p:cNvSpPr>
          <p:nvPr>
            <p:ph type="title"/>
          </p:nvPr>
        </p:nvSpPr>
        <p:spPr/>
        <p:txBody>
          <a:bodyPr/>
          <a:lstStyle/>
          <a:p>
            <a:r>
              <a:rPr lang="ca-ES"/>
              <a:t>Feu clic aquí per editar l'estil</a:t>
            </a:r>
            <a:endParaRPr lang="en-CA"/>
          </a:p>
        </p:txBody>
      </p:sp>
      <p:sp>
        <p:nvSpPr>
          <p:cNvPr id="3" name="Contenidor de contingut 2">
            <a:extLst>
              <a:ext uri="{FF2B5EF4-FFF2-40B4-BE49-F238E27FC236}">
                <a16:creationId xmlns:a16="http://schemas.microsoft.com/office/drawing/2014/main" id="{D4B03B88-39A9-495D-8AE3-8DFC3B11D990}"/>
              </a:ext>
            </a:extLst>
          </p:cNvPr>
          <p:cNvSpPr>
            <a:spLocks noGrp="1"/>
          </p:cNvSpPr>
          <p:nvPr>
            <p:ph idx="1"/>
          </p:nvPr>
        </p:nvSpPr>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4" name="Contenidor de data 3">
            <a:extLst>
              <a:ext uri="{FF2B5EF4-FFF2-40B4-BE49-F238E27FC236}">
                <a16:creationId xmlns:a16="http://schemas.microsoft.com/office/drawing/2014/main" id="{9A60FA99-DFE1-42D5-841F-8612C9DC54B5}"/>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5" name="Contenidor de peu de pàgina 4">
            <a:extLst>
              <a:ext uri="{FF2B5EF4-FFF2-40B4-BE49-F238E27FC236}">
                <a16:creationId xmlns:a16="http://schemas.microsoft.com/office/drawing/2014/main" id="{848C27BC-F531-42AE-9DFF-29223A33DD66}"/>
              </a:ext>
            </a:extLst>
          </p:cNvPr>
          <p:cNvSpPr>
            <a:spLocks noGrp="1"/>
          </p:cNvSpPr>
          <p:nvPr>
            <p:ph type="ftr" sz="quarter" idx="11"/>
          </p:nvPr>
        </p:nvSpPr>
        <p:spPr/>
        <p:txBody>
          <a:bodyPr/>
          <a:lstStyle/>
          <a:p>
            <a:endParaRPr lang="en-CA"/>
          </a:p>
        </p:txBody>
      </p:sp>
      <p:sp>
        <p:nvSpPr>
          <p:cNvPr id="6" name="Contenidor de número de diapositiva 5">
            <a:extLst>
              <a:ext uri="{FF2B5EF4-FFF2-40B4-BE49-F238E27FC236}">
                <a16:creationId xmlns:a16="http://schemas.microsoft.com/office/drawing/2014/main" id="{CF4FD705-0F49-4421-9219-6C1F987A77AF}"/>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390637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25D3817-177F-4B92-B324-57BF27E51A55}"/>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n-CA"/>
          </a:p>
        </p:txBody>
      </p:sp>
      <p:sp>
        <p:nvSpPr>
          <p:cNvPr id="3" name="Contenidor de text 2">
            <a:extLst>
              <a:ext uri="{FF2B5EF4-FFF2-40B4-BE49-F238E27FC236}">
                <a16:creationId xmlns:a16="http://schemas.microsoft.com/office/drawing/2014/main" id="{593CDE8D-F976-4E1A-AD37-B3161174E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Editeu els estils de text del patró</a:t>
            </a:r>
          </a:p>
        </p:txBody>
      </p:sp>
      <p:sp>
        <p:nvSpPr>
          <p:cNvPr id="4" name="Contenidor de data 3">
            <a:extLst>
              <a:ext uri="{FF2B5EF4-FFF2-40B4-BE49-F238E27FC236}">
                <a16:creationId xmlns:a16="http://schemas.microsoft.com/office/drawing/2014/main" id="{35147BB0-CC99-43B5-A847-73782C213C01}"/>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5" name="Contenidor de peu de pàgina 4">
            <a:extLst>
              <a:ext uri="{FF2B5EF4-FFF2-40B4-BE49-F238E27FC236}">
                <a16:creationId xmlns:a16="http://schemas.microsoft.com/office/drawing/2014/main" id="{AF99460C-3892-4CF0-9FFC-C2D4EF230090}"/>
              </a:ext>
            </a:extLst>
          </p:cNvPr>
          <p:cNvSpPr>
            <a:spLocks noGrp="1"/>
          </p:cNvSpPr>
          <p:nvPr>
            <p:ph type="ftr" sz="quarter" idx="11"/>
          </p:nvPr>
        </p:nvSpPr>
        <p:spPr/>
        <p:txBody>
          <a:bodyPr/>
          <a:lstStyle/>
          <a:p>
            <a:endParaRPr lang="en-CA"/>
          </a:p>
        </p:txBody>
      </p:sp>
      <p:sp>
        <p:nvSpPr>
          <p:cNvPr id="6" name="Contenidor de número de diapositiva 5">
            <a:extLst>
              <a:ext uri="{FF2B5EF4-FFF2-40B4-BE49-F238E27FC236}">
                <a16:creationId xmlns:a16="http://schemas.microsoft.com/office/drawing/2014/main" id="{B5E666C2-8691-4420-BFA4-6F9ABCD47D55}"/>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215678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E523F7D-F16B-4156-973F-9FD4BA636C50}"/>
              </a:ext>
            </a:extLst>
          </p:cNvPr>
          <p:cNvSpPr>
            <a:spLocks noGrp="1"/>
          </p:cNvSpPr>
          <p:nvPr>
            <p:ph type="title"/>
          </p:nvPr>
        </p:nvSpPr>
        <p:spPr/>
        <p:txBody>
          <a:bodyPr/>
          <a:lstStyle/>
          <a:p>
            <a:r>
              <a:rPr lang="ca-ES"/>
              <a:t>Feu clic aquí per editar l'estil</a:t>
            </a:r>
            <a:endParaRPr lang="en-CA"/>
          </a:p>
        </p:txBody>
      </p:sp>
      <p:sp>
        <p:nvSpPr>
          <p:cNvPr id="3" name="Contenidor de contingut 2">
            <a:extLst>
              <a:ext uri="{FF2B5EF4-FFF2-40B4-BE49-F238E27FC236}">
                <a16:creationId xmlns:a16="http://schemas.microsoft.com/office/drawing/2014/main" id="{D51B15D4-A58D-4763-9D7F-B5A8F29FB2FF}"/>
              </a:ext>
            </a:extLst>
          </p:cNvPr>
          <p:cNvSpPr>
            <a:spLocks noGrp="1"/>
          </p:cNvSpPr>
          <p:nvPr>
            <p:ph sz="half" idx="1"/>
          </p:nvPr>
        </p:nvSpPr>
        <p:spPr>
          <a:xfrm>
            <a:off x="838200" y="1825625"/>
            <a:ext cx="5181600" cy="435133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4" name="Contenidor de contingut 3">
            <a:extLst>
              <a:ext uri="{FF2B5EF4-FFF2-40B4-BE49-F238E27FC236}">
                <a16:creationId xmlns:a16="http://schemas.microsoft.com/office/drawing/2014/main" id="{D44E948A-16D0-4809-AC92-612EE455626D}"/>
              </a:ext>
            </a:extLst>
          </p:cNvPr>
          <p:cNvSpPr>
            <a:spLocks noGrp="1"/>
          </p:cNvSpPr>
          <p:nvPr>
            <p:ph sz="half" idx="2"/>
          </p:nvPr>
        </p:nvSpPr>
        <p:spPr>
          <a:xfrm>
            <a:off x="6172200" y="1825625"/>
            <a:ext cx="5181600" cy="435133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5" name="Contenidor de data 4">
            <a:extLst>
              <a:ext uri="{FF2B5EF4-FFF2-40B4-BE49-F238E27FC236}">
                <a16:creationId xmlns:a16="http://schemas.microsoft.com/office/drawing/2014/main" id="{C98BD03C-AF01-4BDB-9BCD-241B25C79D3C}"/>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6" name="Contenidor de peu de pàgina 5">
            <a:extLst>
              <a:ext uri="{FF2B5EF4-FFF2-40B4-BE49-F238E27FC236}">
                <a16:creationId xmlns:a16="http://schemas.microsoft.com/office/drawing/2014/main" id="{4CE07C74-5DE7-4E74-AD08-1C0D48590CDA}"/>
              </a:ext>
            </a:extLst>
          </p:cNvPr>
          <p:cNvSpPr>
            <a:spLocks noGrp="1"/>
          </p:cNvSpPr>
          <p:nvPr>
            <p:ph type="ftr" sz="quarter" idx="11"/>
          </p:nvPr>
        </p:nvSpPr>
        <p:spPr/>
        <p:txBody>
          <a:bodyPr/>
          <a:lstStyle/>
          <a:p>
            <a:endParaRPr lang="en-CA"/>
          </a:p>
        </p:txBody>
      </p:sp>
      <p:sp>
        <p:nvSpPr>
          <p:cNvPr id="7" name="Contenidor de número de diapositiva 6">
            <a:extLst>
              <a:ext uri="{FF2B5EF4-FFF2-40B4-BE49-F238E27FC236}">
                <a16:creationId xmlns:a16="http://schemas.microsoft.com/office/drawing/2014/main" id="{0BD0FE28-40F4-41C9-9127-56851A91C7CD}"/>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229039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5B6ECD0-786E-4A21-AED8-B4B6DF700F99}"/>
              </a:ext>
            </a:extLst>
          </p:cNvPr>
          <p:cNvSpPr>
            <a:spLocks noGrp="1"/>
          </p:cNvSpPr>
          <p:nvPr>
            <p:ph type="title"/>
          </p:nvPr>
        </p:nvSpPr>
        <p:spPr>
          <a:xfrm>
            <a:off x="839788" y="365125"/>
            <a:ext cx="10515600" cy="1325563"/>
          </a:xfrm>
        </p:spPr>
        <p:txBody>
          <a:bodyPr/>
          <a:lstStyle/>
          <a:p>
            <a:r>
              <a:rPr lang="ca-ES"/>
              <a:t>Feu clic aquí per editar l'estil</a:t>
            </a:r>
            <a:endParaRPr lang="en-CA"/>
          </a:p>
        </p:txBody>
      </p:sp>
      <p:sp>
        <p:nvSpPr>
          <p:cNvPr id="3" name="Contenidor de text 2">
            <a:extLst>
              <a:ext uri="{FF2B5EF4-FFF2-40B4-BE49-F238E27FC236}">
                <a16:creationId xmlns:a16="http://schemas.microsoft.com/office/drawing/2014/main" id="{D86D2AB7-5953-460F-818C-40C3E1145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Editeu els estils de text del patró</a:t>
            </a:r>
          </a:p>
        </p:txBody>
      </p:sp>
      <p:sp>
        <p:nvSpPr>
          <p:cNvPr id="4" name="Contenidor de contingut 3">
            <a:extLst>
              <a:ext uri="{FF2B5EF4-FFF2-40B4-BE49-F238E27FC236}">
                <a16:creationId xmlns:a16="http://schemas.microsoft.com/office/drawing/2014/main" id="{46AB02B0-9EE9-4F10-BDED-F7438616F171}"/>
              </a:ext>
            </a:extLst>
          </p:cNvPr>
          <p:cNvSpPr>
            <a:spLocks noGrp="1"/>
          </p:cNvSpPr>
          <p:nvPr>
            <p:ph sz="half" idx="2"/>
          </p:nvPr>
        </p:nvSpPr>
        <p:spPr>
          <a:xfrm>
            <a:off x="839788" y="2505075"/>
            <a:ext cx="5157787" cy="368458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5" name="Contenidor de text 4">
            <a:extLst>
              <a:ext uri="{FF2B5EF4-FFF2-40B4-BE49-F238E27FC236}">
                <a16:creationId xmlns:a16="http://schemas.microsoft.com/office/drawing/2014/main" id="{65619071-E2E9-4DCB-A1D9-B8A3A3A01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Editeu els estils de text del patró</a:t>
            </a:r>
          </a:p>
        </p:txBody>
      </p:sp>
      <p:sp>
        <p:nvSpPr>
          <p:cNvPr id="6" name="Contenidor de contingut 5">
            <a:extLst>
              <a:ext uri="{FF2B5EF4-FFF2-40B4-BE49-F238E27FC236}">
                <a16:creationId xmlns:a16="http://schemas.microsoft.com/office/drawing/2014/main" id="{02DF02C3-0C93-43FB-A423-98B24840588D}"/>
              </a:ext>
            </a:extLst>
          </p:cNvPr>
          <p:cNvSpPr>
            <a:spLocks noGrp="1"/>
          </p:cNvSpPr>
          <p:nvPr>
            <p:ph sz="quarter" idx="4"/>
          </p:nvPr>
        </p:nvSpPr>
        <p:spPr>
          <a:xfrm>
            <a:off x="6172200" y="2505075"/>
            <a:ext cx="5183188" cy="368458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7" name="Contenidor de data 6">
            <a:extLst>
              <a:ext uri="{FF2B5EF4-FFF2-40B4-BE49-F238E27FC236}">
                <a16:creationId xmlns:a16="http://schemas.microsoft.com/office/drawing/2014/main" id="{383E62D2-F80D-4905-98FA-13FE164FC5C6}"/>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8" name="Contenidor de peu de pàgina 7">
            <a:extLst>
              <a:ext uri="{FF2B5EF4-FFF2-40B4-BE49-F238E27FC236}">
                <a16:creationId xmlns:a16="http://schemas.microsoft.com/office/drawing/2014/main" id="{42013675-43AE-40DC-9C99-87A98CA3CC17}"/>
              </a:ext>
            </a:extLst>
          </p:cNvPr>
          <p:cNvSpPr>
            <a:spLocks noGrp="1"/>
          </p:cNvSpPr>
          <p:nvPr>
            <p:ph type="ftr" sz="quarter" idx="11"/>
          </p:nvPr>
        </p:nvSpPr>
        <p:spPr/>
        <p:txBody>
          <a:bodyPr/>
          <a:lstStyle/>
          <a:p>
            <a:endParaRPr lang="en-CA"/>
          </a:p>
        </p:txBody>
      </p:sp>
      <p:sp>
        <p:nvSpPr>
          <p:cNvPr id="9" name="Contenidor de número de diapositiva 8">
            <a:extLst>
              <a:ext uri="{FF2B5EF4-FFF2-40B4-BE49-F238E27FC236}">
                <a16:creationId xmlns:a16="http://schemas.microsoft.com/office/drawing/2014/main" id="{01BC9AEE-6DEC-4142-95A7-75CC958A5EAE}"/>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75806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41A9586-50F9-4884-85E7-3142CD0EA423}"/>
              </a:ext>
            </a:extLst>
          </p:cNvPr>
          <p:cNvSpPr>
            <a:spLocks noGrp="1"/>
          </p:cNvSpPr>
          <p:nvPr>
            <p:ph type="title"/>
          </p:nvPr>
        </p:nvSpPr>
        <p:spPr/>
        <p:txBody>
          <a:bodyPr/>
          <a:lstStyle/>
          <a:p>
            <a:r>
              <a:rPr lang="ca-ES"/>
              <a:t>Feu clic aquí per editar l'estil</a:t>
            </a:r>
            <a:endParaRPr lang="en-CA"/>
          </a:p>
        </p:txBody>
      </p:sp>
      <p:sp>
        <p:nvSpPr>
          <p:cNvPr id="3" name="Contenidor de data 2">
            <a:extLst>
              <a:ext uri="{FF2B5EF4-FFF2-40B4-BE49-F238E27FC236}">
                <a16:creationId xmlns:a16="http://schemas.microsoft.com/office/drawing/2014/main" id="{FEAC3B2E-ADE7-44CE-B708-B7818AB5CA2C}"/>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4" name="Contenidor de peu de pàgina 3">
            <a:extLst>
              <a:ext uri="{FF2B5EF4-FFF2-40B4-BE49-F238E27FC236}">
                <a16:creationId xmlns:a16="http://schemas.microsoft.com/office/drawing/2014/main" id="{72EFDDDF-D582-4152-93C7-C43F2A2EBFB4}"/>
              </a:ext>
            </a:extLst>
          </p:cNvPr>
          <p:cNvSpPr>
            <a:spLocks noGrp="1"/>
          </p:cNvSpPr>
          <p:nvPr>
            <p:ph type="ftr" sz="quarter" idx="11"/>
          </p:nvPr>
        </p:nvSpPr>
        <p:spPr/>
        <p:txBody>
          <a:bodyPr/>
          <a:lstStyle/>
          <a:p>
            <a:endParaRPr lang="en-CA"/>
          </a:p>
        </p:txBody>
      </p:sp>
      <p:sp>
        <p:nvSpPr>
          <p:cNvPr id="5" name="Contenidor de número de diapositiva 4">
            <a:extLst>
              <a:ext uri="{FF2B5EF4-FFF2-40B4-BE49-F238E27FC236}">
                <a16:creationId xmlns:a16="http://schemas.microsoft.com/office/drawing/2014/main" id="{7162D305-25D4-44F5-89F7-0058E289E2DD}"/>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2743745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24E3D09F-DDC2-498E-B915-D9C507467C3C}"/>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3" name="Contenidor de peu de pàgina 2">
            <a:extLst>
              <a:ext uri="{FF2B5EF4-FFF2-40B4-BE49-F238E27FC236}">
                <a16:creationId xmlns:a16="http://schemas.microsoft.com/office/drawing/2014/main" id="{E2A2F056-15DD-4F7A-9F41-1351A4120BD3}"/>
              </a:ext>
            </a:extLst>
          </p:cNvPr>
          <p:cNvSpPr>
            <a:spLocks noGrp="1"/>
          </p:cNvSpPr>
          <p:nvPr>
            <p:ph type="ftr" sz="quarter" idx="11"/>
          </p:nvPr>
        </p:nvSpPr>
        <p:spPr/>
        <p:txBody>
          <a:bodyPr/>
          <a:lstStyle/>
          <a:p>
            <a:endParaRPr lang="en-CA"/>
          </a:p>
        </p:txBody>
      </p:sp>
      <p:sp>
        <p:nvSpPr>
          <p:cNvPr id="4" name="Contenidor de número de diapositiva 3">
            <a:extLst>
              <a:ext uri="{FF2B5EF4-FFF2-40B4-BE49-F238E27FC236}">
                <a16:creationId xmlns:a16="http://schemas.microsoft.com/office/drawing/2014/main" id="{35A25EC2-AC71-483A-A9CF-53CB67F10365}"/>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352174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B5A8374-66E2-4AF6-B289-EB78C06E3436}"/>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n-CA"/>
          </a:p>
        </p:txBody>
      </p:sp>
      <p:sp>
        <p:nvSpPr>
          <p:cNvPr id="3" name="Contenidor de contingut 2">
            <a:extLst>
              <a:ext uri="{FF2B5EF4-FFF2-40B4-BE49-F238E27FC236}">
                <a16:creationId xmlns:a16="http://schemas.microsoft.com/office/drawing/2014/main" id="{B631357C-861C-4121-A6E9-937D4D67F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4" name="Contenidor de text 3">
            <a:extLst>
              <a:ext uri="{FF2B5EF4-FFF2-40B4-BE49-F238E27FC236}">
                <a16:creationId xmlns:a16="http://schemas.microsoft.com/office/drawing/2014/main" id="{3D612E1E-92F3-4F2D-8CAC-82F578E59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Editeu els estils de text del patró</a:t>
            </a:r>
          </a:p>
        </p:txBody>
      </p:sp>
      <p:sp>
        <p:nvSpPr>
          <p:cNvPr id="5" name="Contenidor de data 4">
            <a:extLst>
              <a:ext uri="{FF2B5EF4-FFF2-40B4-BE49-F238E27FC236}">
                <a16:creationId xmlns:a16="http://schemas.microsoft.com/office/drawing/2014/main" id="{EA2127C6-1D2D-4262-B775-7201412001CD}"/>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6" name="Contenidor de peu de pàgina 5">
            <a:extLst>
              <a:ext uri="{FF2B5EF4-FFF2-40B4-BE49-F238E27FC236}">
                <a16:creationId xmlns:a16="http://schemas.microsoft.com/office/drawing/2014/main" id="{B8BD3FFC-4F86-4E54-B4A4-2FFB7E6524A8}"/>
              </a:ext>
            </a:extLst>
          </p:cNvPr>
          <p:cNvSpPr>
            <a:spLocks noGrp="1"/>
          </p:cNvSpPr>
          <p:nvPr>
            <p:ph type="ftr" sz="quarter" idx="11"/>
          </p:nvPr>
        </p:nvSpPr>
        <p:spPr/>
        <p:txBody>
          <a:bodyPr/>
          <a:lstStyle/>
          <a:p>
            <a:endParaRPr lang="en-CA"/>
          </a:p>
        </p:txBody>
      </p:sp>
      <p:sp>
        <p:nvSpPr>
          <p:cNvPr id="7" name="Contenidor de número de diapositiva 6">
            <a:extLst>
              <a:ext uri="{FF2B5EF4-FFF2-40B4-BE49-F238E27FC236}">
                <a16:creationId xmlns:a16="http://schemas.microsoft.com/office/drawing/2014/main" id="{C51A2A2F-A690-40BB-AAE6-42A38E40D717}"/>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377667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A35FE83-7F08-43E3-A5E5-692150B22A02}"/>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n-CA"/>
          </a:p>
        </p:txBody>
      </p:sp>
      <p:sp>
        <p:nvSpPr>
          <p:cNvPr id="3" name="Contenidor d'imatge 2">
            <a:extLst>
              <a:ext uri="{FF2B5EF4-FFF2-40B4-BE49-F238E27FC236}">
                <a16:creationId xmlns:a16="http://schemas.microsoft.com/office/drawing/2014/main" id="{69373DC1-498D-45E9-8F19-CB94CFAB4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Contenidor de text 3">
            <a:extLst>
              <a:ext uri="{FF2B5EF4-FFF2-40B4-BE49-F238E27FC236}">
                <a16:creationId xmlns:a16="http://schemas.microsoft.com/office/drawing/2014/main" id="{95EEF40B-050E-421D-9470-CCA6BF6B4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Editeu els estils de text del patró</a:t>
            </a:r>
          </a:p>
        </p:txBody>
      </p:sp>
      <p:sp>
        <p:nvSpPr>
          <p:cNvPr id="5" name="Contenidor de data 4">
            <a:extLst>
              <a:ext uri="{FF2B5EF4-FFF2-40B4-BE49-F238E27FC236}">
                <a16:creationId xmlns:a16="http://schemas.microsoft.com/office/drawing/2014/main" id="{BD6C96EC-1949-4EB0-8B58-9E94BF6FDE75}"/>
              </a:ext>
            </a:extLst>
          </p:cNvPr>
          <p:cNvSpPr>
            <a:spLocks noGrp="1"/>
          </p:cNvSpPr>
          <p:nvPr>
            <p:ph type="dt" sz="half" idx="10"/>
          </p:nvPr>
        </p:nvSpPr>
        <p:spPr/>
        <p:txBody>
          <a:bodyPr/>
          <a:lstStyle/>
          <a:p>
            <a:fld id="{8786ECE2-084B-4C43-88C7-DA0B89708E87}" type="datetimeFigureOut">
              <a:rPr lang="en-CA" smtClean="0"/>
              <a:t>2025-01-17</a:t>
            </a:fld>
            <a:endParaRPr lang="en-CA"/>
          </a:p>
        </p:txBody>
      </p:sp>
      <p:sp>
        <p:nvSpPr>
          <p:cNvPr id="6" name="Contenidor de peu de pàgina 5">
            <a:extLst>
              <a:ext uri="{FF2B5EF4-FFF2-40B4-BE49-F238E27FC236}">
                <a16:creationId xmlns:a16="http://schemas.microsoft.com/office/drawing/2014/main" id="{AA435DEC-D398-488A-A3B3-4DC4678CEB6B}"/>
              </a:ext>
            </a:extLst>
          </p:cNvPr>
          <p:cNvSpPr>
            <a:spLocks noGrp="1"/>
          </p:cNvSpPr>
          <p:nvPr>
            <p:ph type="ftr" sz="quarter" idx="11"/>
          </p:nvPr>
        </p:nvSpPr>
        <p:spPr/>
        <p:txBody>
          <a:bodyPr/>
          <a:lstStyle/>
          <a:p>
            <a:endParaRPr lang="en-CA"/>
          </a:p>
        </p:txBody>
      </p:sp>
      <p:sp>
        <p:nvSpPr>
          <p:cNvPr id="7" name="Contenidor de número de diapositiva 6">
            <a:extLst>
              <a:ext uri="{FF2B5EF4-FFF2-40B4-BE49-F238E27FC236}">
                <a16:creationId xmlns:a16="http://schemas.microsoft.com/office/drawing/2014/main" id="{E8FB971C-04D1-48EA-97E5-59E64E25DDB9}"/>
              </a:ext>
            </a:extLst>
          </p:cNvPr>
          <p:cNvSpPr>
            <a:spLocks noGrp="1"/>
          </p:cNvSpPr>
          <p:nvPr>
            <p:ph type="sldNum" sz="quarter" idx="12"/>
          </p:nvPr>
        </p:nvSpPr>
        <p:spPr/>
        <p:txBody>
          <a:bodyPr/>
          <a:lstStyle/>
          <a:p>
            <a:fld id="{6E70204B-F068-4BF3-83F4-B514A62C30E1}" type="slidenum">
              <a:rPr lang="en-CA" smtClean="0"/>
              <a:t>‹#›</a:t>
            </a:fld>
            <a:endParaRPr lang="en-CA"/>
          </a:p>
        </p:txBody>
      </p:sp>
    </p:spTree>
    <p:extLst>
      <p:ext uri="{BB962C8B-B14F-4D97-AF65-F5344CB8AC3E}">
        <p14:creationId xmlns:p14="http://schemas.microsoft.com/office/powerpoint/2010/main" val="122669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03A9F32D-269F-46AE-A6A1-16C228C6D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n-CA"/>
          </a:p>
        </p:txBody>
      </p:sp>
      <p:sp>
        <p:nvSpPr>
          <p:cNvPr id="3" name="Contenidor de text 2">
            <a:extLst>
              <a:ext uri="{FF2B5EF4-FFF2-40B4-BE49-F238E27FC236}">
                <a16:creationId xmlns:a16="http://schemas.microsoft.com/office/drawing/2014/main" id="{65B917A5-68ED-491F-B471-F97C507FB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n-CA"/>
          </a:p>
        </p:txBody>
      </p:sp>
      <p:sp>
        <p:nvSpPr>
          <p:cNvPr id="4" name="Contenidor de data 3">
            <a:extLst>
              <a:ext uri="{FF2B5EF4-FFF2-40B4-BE49-F238E27FC236}">
                <a16:creationId xmlns:a16="http://schemas.microsoft.com/office/drawing/2014/main" id="{C2FDF757-4A95-49DE-AB5F-5056530E0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6ECE2-084B-4C43-88C7-DA0B89708E87}" type="datetimeFigureOut">
              <a:rPr lang="en-CA" smtClean="0"/>
              <a:t>2025-01-17</a:t>
            </a:fld>
            <a:endParaRPr lang="en-CA"/>
          </a:p>
        </p:txBody>
      </p:sp>
      <p:sp>
        <p:nvSpPr>
          <p:cNvPr id="5" name="Contenidor de peu de pàgina 4">
            <a:extLst>
              <a:ext uri="{FF2B5EF4-FFF2-40B4-BE49-F238E27FC236}">
                <a16:creationId xmlns:a16="http://schemas.microsoft.com/office/drawing/2014/main" id="{3E086ABA-08A5-4F35-B301-59EB7AEA8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Contenidor de número de diapositiva 5">
            <a:extLst>
              <a:ext uri="{FF2B5EF4-FFF2-40B4-BE49-F238E27FC236}">
                <a16:creationId xmlns:a16="http://schemas.microsoft.com/office/drawing/2014/main" id="{722DCE3F-C3F7-4A97-83AB-F7228EEF9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0204B-F068-4BF3-83F4-B514A62C30E1}" type="slidenum">
              <a:rPr lang="en-CA" smtClean="0"/>
              <a:t>‹#›</a:t>
            </a:fld>
            <a:endParaRPr lang="en-CA"/>
          </a:p>
        </p:txBody>
      </p:sp>
    </p:spTree>
    <p:extLst>
      <p:ext uri="{BB962C8B-B14F-4D97-AF65-F5344CB8AC3E}">
        <p14:creationId xmlns:p14="http://schemas.microsoft.com/office/powerpoint/2010/main" val="418227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EET%20:%20https:/meet.google.com/pbt-wumf-zuw"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NUL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telecos.upc.edu/ca/escola/els-serveis/secretaria-oberta/certificats/titol-i-suplement-europeu-al-titol"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hyperlink" Target="https://www.upc.edu/sga/ca/titols-i-set/titols/introduccio"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upc.edu/sga/es/expedientes/LegDoc/legalisation-and-translation-of-documents-issued-outside-spain-1"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telecos.upc.edu/ca/els-serveis/secretaria-oberta/cita-previa"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seuelectronica.upc.edu/ca/Tramits/Instancia_Director_Directora_Dega_Degana_Academics" TargetMode="External"/><Relationship Id="rId2" Type="http://schemas.openxmlformats.org/officeDocument/2006/relationships/hyperlink" Target="https://www.upc.edu/sga/ca/shared/fitxers-normatives/NormativesAcademiques/NAGRAMA/2021-2022-normativa-academica-estudis-grau-i-master.pdf"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hyperlink" Target="https://telecos.upc.edu/ca/els-serveis/secretaria-oberta/matricula/afegir-o-modificar-compte-corrent#section-2"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elecos.upc.edu/ca/els-serveis/secretaria-oberta/matricula/afegir-o-modificar-compte-corrent#section-2"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hyperlink" Target="https://telecos.upc.edu/ca/els-serveis/secretaria-oberta/matricula/afegir-o-modificar-compte-corrent#section-2" TargetMode="External"/><Relationship Id="rId3" Type="http://schemas.openxmlformats.org/officeDocument/2006/relationships/hyperlink" Target="https://telecos.upc.edu/ca/els-serveis/secretaria-oberta/matricula/master-enrolment-new-students" TargetMode="External"/><Relationship Id="rId7" Type="http://schemas.openxmlformats.org/officeDocument/2006/relationships/hyperlink" Target="http://www.upc.edu/sga/ca/matricula/pagament-de-la-matricula"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www.upc.edu/en/masters/fees-grants#collapse-4" TargetMode="External"/><Relationship Id="rId5" Type="http://schemas.openxmlformats.org/officeDocument/2006/relationships/image" Target="../media/image3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upc.edu/en/masters/fees-grants#collapse-1" TargetMode="External"/><Relationship Id="rId7" Type="http://schemas.openxmlformats.org/officeDocument/2006/relationships/image" Target="../media/image33.png"/><Relationship Id="rId2" Type="http://schemas.openxmlformats.org/officeDocument/2006/relationships/hyperlink" Target="https://www.upc.edu/en/masters/fees-grants#collapse-4" TargetMode="External"/><Relationship Id="rId1" Type="http://schemas.openxmlformats.org/officeDocument/2006/relationships/slideLayout" Target="../slideLayouts/slideLayout1.xml"/><Relationship Id="rId6" Type="http://schemas.openxmlformats.org/officeDocument/2006/relationships/hyperlink" Target="https://www.upc.edu/sga/ca/matricula/preus/estimacion-precios-documentos/curs-2024-2025/2024-2025-fees-por-official-masters-degrees_copia_autentica.pdf/view" TargetMode="External"/><Relationship Id="rId5" Type="http://schemas.openxmlformats.org/officeDocument/2006/relationships/hyperlink" Target="https://www.upc.edu/en/masters/fees-grants" TargetMode="External"/><Relationship Id="rId4" Type="http://schemas.openxmlformats.org/officeDocument/2006/relationships/hyperlink" Target="http://www.upc.edu/sga/ca/matricula/preus/decret-de-preus-public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prisma-nou.upc.edu/estudiant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www.upc.edu/sga/ca/matricula/preus/decret-de-preus-publics" TargetMode="External"/><Relationship Id="rId3" Type="http://schemas.openxmlformats.org/officeDocument/2006/relationships/image" Target="../media/image16.png"/><Relationship Id="rId7" Type="http://schemas.openxmlformats.org/officeDocument/2006/relationships/hyperlink" Target="https://www.upc.edu/sga/es/matricula-e/precios/precios-de-preinscripcion-y-matricula-de-master1/recargo-a-los-estudiantes-extranjeros-no-residentes-que-no-sean-nacionales-de-estados-miembros-de-la-union-europea"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www.upc.edu/en/masters/fees-grants#collapse-5" TargetMode="External"/><Relationship Id="rId5" Type="http://schemas.openxmlformats.org/officeDocument/2006/relationships/image" Target="../media/image34.png"/><Relationship Id="rId4" Type="http://schemas.openxmlformats.org/officeDocument/2006/relationships/hyperlink" Target="https://www.upc.edu/sga/ca/shared/fitxers-matricula/tuition-and-fees-for-master.pdf" TargetMode="Externa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prisma-nou.upc.edu/index_en.php" TargetMode="External"/><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identitatdigital.upc.edu/gcredencials/recupera-contrasenya" TargetMode="External"/><Relationship Id="rId4" Type="http://schemas.openxmlformats.org/officeDocument/2006/relationships/hyperlink" Target="https://atenea.upc.edu/login/index.php"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elecos.upc.edu/ca/shared/normatives/protocol_actuacio_actes_fraudulents_proves_avaluacio_angles_v2.pdf" TargetMode="External"/><Relationship Id="rId3" Type="http://schemas.openxmlformats.org/officeDocument/2006/relationships/hyperlink" Target="https://telecos.upc.edu/ca/curs-actual/procediments-i-tramits/normatives-academiques-etsetb" TargetMode="External"/><Relationship Id="rId7" Type="http://schemas.openxmlformats.org/officeDocument/2006/relationships/hyperlink" Target="https://telecos.upc.edu/ca/shared/normatives/normativa_realitzacio_proves_avaluacio_ang_v1.pdf" TargetMode="External"/><Relationship Id="rId2" Type="http://schemas.openxmlformats.org/officeDocument/2006/relationships/hyperlink" Target="https://www.upc.edu/sga/ca/normatives/NormativesAcademiques/NormativesAcademiques?_gl=1*10smzd4*_ga*MTMyMTE3NDQwNi4xNjk0MDY3OTEw*_ga_P80Z250TEZ*MTcwNTY1MzQyNy41MS4xLjE3MDU2NTQ5NTIuNTYuMC4w" TargetMode="External"/><Relationship Id="rId1" Type="http://schemas.openxmlformats.org/officeDocument/2006/relationships/slideLayout" Target="../slideLayouts/slideLayout2.xml"/><Relationship Id="rId6" Type="http://schemas.openxmlformats.org/officeDocument/2006/relationships/hyperlink" Target="https://telecos.upc.edu/ca/shared/normatives/annexes_to_met_mee_regulations_eng.pdf" TargetMode="External"/><Relationship Id="rId5" Type="http://schemas.openxmlformats.org/officeDocument/2006/relationships/hyperlink" Target="https://telecos.upc.edu/ca/shared/master-thesis-regulation_v11.pdf" TargetMode="External"/><Relationship Id="rId4" Type="http://schemas.openxmlformats.org/officeDocument/2006/relationships/hyperlink" Target="https://telecos.upc.edu/ca/shared/normatives/normativa-master-met-i-mee-web-eng-v17.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elecos.upc.edu/ca/estudis/masters/masters-degree-in-engineering-physics" TargetMode="External"/><Relationship Id="rId3" Type="http://schemas.openxmlformats.org/officeDocument/2006/relationships/hyperlink" Target="https://telecos.upc.edu/ca/estudis/masters/masters-degree-in-telecommunications-engineering-met" TargetMode="External"/><Relationship Id="rId7" Type="http://schemas.openxmlformats.org/officeDocument/2006/relationships/hyperlink" Target="https://telecos.upc.edu/ca/estudis/masters/masters-degree-in-advanced-telecommunication-technologies-matt"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telecos.upc.edu/ca/estudis/masters/masters-degree-in-advanced-telecommunication-technologies-matt/#tab-curriculum" TargetMode="External"/><Relationship Id="rId5" Type="http://schemas.openxmlformats.org/officeDocument/2006/relationships/hyperlink" Target="https://telecos.upc.edu/ca/estudis/masters/masters-degree-in-electronic-engineering-mee" TargetMode="External"/><Relationship Id="rId10" Type="http://schemas.openxmlformats.org/officeDocument/2006/relationships/image" Target="../media/image39.png"/><Relationship Id="rId4" Type="http://schemas.openxmlformats.org/officeDocument/2006/relationships/hyperlink" Target="https://telecos.upc.edu/ca/estudis/masters/masters-degree-in-telecommunications-engineering-met/#tab-curriculum" TargetMode="External"/><Relationship Id="rId9" Type="http://schemas.openxmlformats.org/officeDocument/2006/relationships/hyperlink" Target="https://telecos.upc.edu/ca/estudis/masters/masters-degree-in-engineering-physics/#tab-curriculum"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elecos.upc.edu/ca/curs-actual/calendaris/calendari-de-tramits-academics" TargetMode="External"/><Relationship Id="rId3" Type="http://schemas.openxmlformats.org/officeDocument/2006/relationships/hyperlink" Target="https://telecos.upc.edu/ca/curs-actual/horaris/horaris-de-classe/horaris-de-classe" TargetMode="External"/><Relationship Id="rId7" Type="http://schemas.openxmlformats.org/officeDocument/2006/relationships/hyperlink" Target="https://telecos.upc.edu/ca/curs-actual/calendaris/calendaris-lectius"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telecos.upc.edu/ca/curs-actual" TargetMode="External"/><Relationship Id="rId5" Type="http://schemas.openxmlformats.org/officeDocument/2006/relationships/hyperlink" Target="https://telecos.upc.edu/ca/curs-actual/procediments-i-tramits/normatives-academiques-etsetb" TargetMode="External"/><Relationship Id="rId10" Type="http://schemas.openxmlformats.org/officeDocument/2006/relationships/image" Target="../media/image41.png"/><Relationship Id="rId4" Type="http://schemas.openxmlformats.org/officeDocument/2006/relationships/hyperlink" Target="https://telecos.upc.edu/ca/curs-actual/calendaris/calendaris-dexamens/calendari-dexamens" TargetMode="Externa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telecos.upc.edu/ca/curs-actual/calendaris/calendaris-dexamens/calendari-dexamen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infoteleco.upc.edu/genweb/llistats_assignatures/assignatures_track_matt_44.html" TargetMode="External"/><Relationship Id="rId3" Type="http://schemas.openxmlformats.org/officeDocument/2006/relationships/hyperlink" Target="https://visorhoraris.upc.edu/horaris?escola=230" TargetMode="External"/><Relationship Id="rId7" Type="http://schemas.openxmlformats.org/officeDocument/2006/relationships/hyperlink" Target="http://infoteleco.upc.edu/genweb/llistats_assignatures/assignatures_track_matt_45.html"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telecos.upc.edu/ca/shared/curs-actual/comentaris-horaris/comentaris-horaris-tardor/matt_q1.pdf"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hyperlink" Target="https://mitra.upc.es/SIA/INFOWEB.horariAssigsGrups_HTML?a_assigs_grups=@230625-315-1@230719-315-1@300269-300-1@300263-300-1@300266-300-1@300477-315-1@300474-300-1@300262-300-1@300476-315-1@300260-295-1@300264-300-1@&amp;n_hora_ini=&amp;n_hora_fi=&amp;v_curs_quad=2024-1&amp;a_codi_programes=@135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www.upc.edu/sga/ca/normatives/NormativesAcademiqu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masters.etsetb@upc.edu" TargetMode="External"/><Relationship Id="rId2" Type="http://schemas.openxmlformats.org/officeDocument/2006/relationships/hyperlink" Target="https://telecos.upc.edu/ca/els-serveis/secretaria-oberta/calendaris-calendars"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www.upc.edu/identitatdigital/ca/carnetupc" TargetMode="External"/><Relationship Id="rId3" Type="http://schemas.openxmlformats.org/officeDocument/2006/relationships/image" Target="../media/image47.png"/><Relationship Id="rId7" Type="http://schemas.openxmlformats.org/officeDocument/2006/relationships/hyperlink" Target="https://serveistic.upc.edu/ca/app-upc"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9.pn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telecos.upc.edu/ca/estudis/masters/masters-degree-in-telecommunications-engineering-met" TargetMode="External"/><Relationship Id="rId7" Type="http://schemas.openxmlformats.org/officeDocument/2006/relationships/image" Target="../media/image9.png"/><Relationship Id="rId12" Type="http://schemas.openxmlformats.org/officeDocument/2006/relationships/hyperlink" Target="https://www.pngall.com/student-png/download/66293" TargetMode="External"/><Relationship Id="rId2" Type="http://schemas.openxmlformats.org/officeDocument/2006/relationships/hyperlink" Target="https://telecos.upc.edu/ca/curs-actual/calendaris/calendaris-lectius" TargetMode="Externa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hyperlink" Target="https://telecos.upc.edu/ca/estudis/masters/masters-degree-in-advanced-telecommunication-technologies-matt" TargetMode="External"/><Relationship Id="rId10" Type="http://schemas.openxmlformats.org/officeDocument/2006/relationships/hyperlink" Target="https://openclipart.org/detail/170087/calendar-by-helisdf" TargetMode="External"/><Relationship Id="rId4" Type="http://schemas.openxmlformats.org/officeDocument/2006/relationships/image" Target="../media/image7.gi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telecos.upc.edu/en/industry-relations/convenis-de-cooperacio-educativa/informacio-per-a-estudiants"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s://www.etsetb.upc.edu/ca/escola/planols-de-situacio"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upc.edu/en/the-upc/institutional-publications/guiaacollida_upc_eng.pdf" TargetMode="External"/><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upc.edu/sri/en/students/students-mobility-office/orientation-week"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hyperlink" Target="http://maps.upc.edu/?iU=190&amp;lang=ca" TargetMode="External"/><Relationship Id="rId3" Type="http://schemas.openxmlformats.org/officeDocument/2006/relationships/image" Target="../media/image29.png"/><Relationship Id="rId7" Type="http://schemas.openxmlformats.org/officeDocument/2006/relationships/hyperlink" Target="mailto:oficina.mobilitat.internacional@upc.edu" TargetMode="Externa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www.upc.edu/sri/en/bureau/where-we-are" TargetMode="External"/><Relationship Id="rId5" Type="http://schemas.openxmlformats.org/officeDocument/2006/relationships/image" Target="../media/image59.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hyperlink" Target="mailto:masters.etsetb@upc.edu"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meet.google.com/cwd-eeud-itr" TargetMode="External"/><Relationship Id="rId3" Type="http://schemas.openxmlformats.org/officeDocument/2006/relationships/hyperlink" Target="https://telecos.upc.edu/ca/estudis/masters/masters-degree-in-telecommunications-engineering-met" TargetMode="External"/><Relationship Id="rId7" Type="http://schemas.openxmlformats.org/officeDocument/2006/relationships/hyperlink" Target="https://meet.google.com/pbt-wumf-zuw" TargetMode="External"/><Relationship Id="rId2" Type="http://schemas.openxmlformats.org/officeDocument/2006/relationships/hyperlink" Target="https://telecos.upc.edu/ca/curs-actual/horaris/horaris-de-classe/horaris-de-classe" TargetMode="External"/><Relationship Id="rId1" Type="http://schemas.openxmlformats.org/officeDocument/2006/relationships/slideLayout" Target="../slideLayouts/slideLayout2.xml"/><Relationship Id="rId6" Type="http://schemas.openxmlformats.org/officeDocument/2006/relationships/hyperlink" Target="http://meet.google.com/gjd-unow-bvn" TargetMode="External"/><Relationship Id="rId11" Type="http://schemas.openxmlformats.org/officeDocument/2006/relationships/image" Target="../media/image13.png"/><Relationship Id="rId5" Type="http://schemas.openxmlformats.org/officeDocument/2006/relationships/hyperlink" Target="https://telecos.upc.edu/ca/escola/els-serveis/gestio-despais/lloguer-i-reserva-despais/aula-de-teleensenyament" TargetMode="External"/><Relationship Id="rId10" Type="http://schemas.openxmlformats.org/officeDocument/2006/relationships/image" Target="../media/image7.gif"/><Relationship Id="rId4" Type="http://schemas.openxmlformats.org/officeDocument/2006/relationships/hyperlink" Target="https://telecos.upc.edu/ca/estudis/masters/masters-degree-in-advanced-telecommunication-technologies-matt" TargetMode="External"/><Relationship Id="rId9" Type="http://schemas.openxmlformats.org/officeDocument/2006/relationships/hyperlink" Target="mailto:name.surname@estudiantat.upc.edu"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mailto:name.surname@estudiantat.upc.edu" TargetMode="External"/><Relationship Id="rId3" Type="http://schemas.openxmlformats.org/officeDocument/2006/relationships/hyperlink" Target="https://telecos.upc.edu/ca/estudis/masters/masters-degree-in-electronic-engineering-mee" TargetMode="External"/><Relationship Id="rId7" Type="http://schemas.openxmlformats.org/officeDocument/2006/relationships/hyperlink" Target="https://meet.google.com/cwd-eeud-itr" TargetMode="External"/><Relationship Id="rId12" Type="http://schemas.openxmlformats.org/officeDocument/2006/relationships/hyperlink" Target="https://telecos.upc.edu/ca/estudis/masters/masters-degree-in-engineering-physics" TargetMode="External"/><Relationship Id="rId2" Type="http://schemas.openxmlformats.org/officeDocument/2006/relationships/hyperlink" Target="https://telecos.upc.edu/ca/curs-actual/horaris/horaris-de-classe/horaris-de-classe" TargetMode="External"/><Relationship Id="rId1" Type="http://schemas.openxmlformats.org/officeDocument/2006/relationships/slideLayout" Target="../slideLayouts/slideLayout2.xml"/><Relationship Id="rId6" Type="http://schemas.openxmlformats.org/officeDocument/2006/relationships/hyperlink" Target="https://meet.google.com/pbt-wumf-zuw" TargetMode="External"/><Relationship Id="rId11" Type="http://schemas.openxmlformats.org/officeDocument/2006/relationships/hyperlink" Target="https://telecos.upc.edu/ca/estudis/masters/masters-degree-in-advanced-telecommunication-technologies-matt" TargetMode="External"/><Relationship Id="rId5" Type="http://schemas.openxmlformats.org/officeDocument/2006/relationships/hyperlink" Target="http://meet.google.com/gjd-unow-bvn" TargetMode="External"/><Relationship Id="rId10" Type="http://schemas.openxmlformats.org/officeDocument/2006/relationships/image" Target="../media/image7.gif"/><Relationship Id="rId4" Type="http://schemas.openxmlformats.org/officeDocument/2006/relationships/hyperlink" Target="https://telecos.upc.edu/ca/escola/els-serveis/gestio-despais/lloguer-i-reserva-despais/aula-de-teleensenyament" TargetMode="External"/><Relationship Id="rId9" Type="http://schemas.openxmlformats.org/officeDocument/2006/relationships/hyperlink" Target="https://telecos.upc.edu/ca/estudis/masters/masters-degree-in-telecommunications-engineering-m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telecos.upc.edu/ca/shared/secretaria-oberta/supervisor-forms-mee-j-manuel-moreno-juliol-2023-prematricula_mee-5.doc" TargetMode="External"/><Relationship Id="rId3" Type="http://schemas.openxmlformats.org/officeDocument/2006/relationships/image" Target="../media/image17.png"/><Relationship Id="rId7" Type="http://schemas.openxmlformats.org/officeDocument/2006/relationships/hyperlink" Target="mailto:masters.etsetb@upc.edu" TargetMode="Externa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hyperlink" Target="https://telecos.upc.edu/ca/escola/els-serveis/secretaria-oberta/matricula/master-enrolment-new-students" TargetMode="Externa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telecos.upc.edu/ca/escola/shared/secretaria-oberta/matt-supervisor-form-def-15-juliol-marcos.doc"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risma-nou.upc.edu/apl/home_estudiants.php?idioma=3"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prisma-nou.upc.edu/index_en.php"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24138" r="4717" b="15811"/>
          <a:stretch/>
        </p:blipFill>
        <p:spPr>
          <a:xfrm>
            <a:off x="0" y="0"/>
            <a:ext cx="8674100" cy="1456895"/>
          </a:xfrm>
          <a:prstGeom prst="rect">
            <a:avLst/>
          </a:prstGeom>
        </p:spPr>
      </p:pic>
      <p:sp>
        <p:nvSpPr>
          <p:cNvPr id="9" name="Subtítulo 2"/>
          <p:cNvSpPr>
            <a:spLocks noGrp="1"/>
          </p:cNvSpPr>
          <p:nvPr>
            <p:ph type="subTitle" idx="1"/>
          </p:nvPr>
        </p:nvSpPr>
        <p:spPr>
          <a:xfrm>
            <a:off x="839242" y="3447298"/>
            <a:ext cx="9772949" cy="2992140"/>
          </a:xfrm>
        </p:spPr>
        <p:txBody>
          <a:bodyPr>
            <a:normAutofit fontScale="92500"/>
          </a:bodyPr>
          <a:lstStyle/>
          <a:p>
            <a:endParaRPr lang="en-CA" sz="2800" dirty="0"/>
          </a:p>
          <a:p>
            <a:r>
              <a:rPr lang="en-CA" sz="3600" dirty="0">
                <a:solidFill>
                  <a:schemeClr val="accent5"/>
                </a:solidFill>
                <a:effectLst>
                  <a:outerShdw blurRad="38100" dist="38100" dir="2700000" algn="tl">
                    <a:srgbClr val="000000">
                      <a:alpha val="43137"/>
                    </a:srgbClr>
                  </a:outerShdw>
                </a:effectLst>
              </a:rPr>
              <a:t>Pre-enrolment ONLINE INFORMATION SESSION</a:t>
            </a:r>
            <a:r>
              <a:rPr lang="en-US" sz="3600" dirty="0">
                <a:solidFill>
                  <a:schemeClr val="accent5"/>
                </a:solidFill>
                <a:effectLst>
                  <a:outerShdw blurRad="38100" dist="38100" dir="2700000" algn="tl">
                    <a:srgbClr val="000000">
                      <a:alpha val="43137"/>
                    </a:srgbClr>
                  </a:outerShdw>
                </a:effectLst>
              </a:rPr>
              <a:t>: </a:t>
            </a:r>
          </a:p>
          <a:p>
            <a:r>
              <a:rPr lang="en-US" sz="4000" b="1" dirty="0">
                <a:solidFill>
                  <a:schemeClr val="accent5"/>
                </a:solidFill>
                <a:effectLst>
                  <a:outerShdw blurRad="38100" dist="38100" dir="2700000" algn="tl">
                    <a:srgbClr val="000000">
                      <a:alpha val="43137"/>
                    </a:srgbClr>
                  </a:outerShdw>
                </a:effectLst>
              </a:rPr>
              <a:t>January 24</a:t>
            </a:r>
            <a:r>
              <a:rPr lang="en-US" sz="4000" b="1" baseline="30000" dirty="0">
                <a:solidFill>
                  <a:schemeClr val="accent5"/>
                </a:solidFill>
                <a:effectLst>
                  <a:outerShdw blurRad="38100" dist="38100" dir="2700000" algn="tl">
                    <a:srgbClr val="000000">
                      <a:alpha val="43137"/>
                    </a:srgbClr>
                  </a:outerShdw>
                </a:effectLst>
              </a:rPr>
              <a:t>th</a:t>
            </a:r>
            <a:r>
              <a:rPr lang="en-US" sz="4000" b="1" dirty="0">
                <a:solidFill>
                  <a:schemeClr val="accent5"/>
                </a:solidFill>
                <a:effectLst>
                  <a:outerShdw blurRad="38100" dist="38100" dir="2700000" algn="tl">
                    <a:srgbClr val="000000">
                      <a:alpha val="43137"/>
                    </a:srgbClr>
                  </a:outerShdw>
                </a:effectLst>
              </a:rPr>
              <a:t>, 2025 at 13:00</a:t>
            </a:r>
          </a:p>
          <a:p>
            <a:r>
              <a:rPr lang="en-US" sz="2800" dirty="0"/>
              <a:t>Google </a:t>
            </a:r>
            <a:r>
              <a:rPr lang="en-US" dirty="0"/>
              <a:t> </a:t>
            </a:r>
            <a:r>
              <a:rPr lang="en-US" b="1" dirty="0">
                <a:solidFill>
                  <a:schemeClr val="accent1"/>
                </a:solidFill>
                <a:hlinkClick r:id="rId3"/>
              </a:rPr>
              <a:t>MEET : </a:t>
            </a:r>
            <a:r>
              <a:rPr lang="ca-ES" b="1" dirty="0">
                <a:hlinkClick r:id="rId4" invalidUrl="https:///"/>
              </a:rPr>
              <a:t>https://</a:t>
            </a:r>
            <a:r>
              <a:rPr lang="ca-ES" b="1" dirty="0">
                <a:solidFill>
                  <a:schemeClr val="accent1"/>
                </a:solidFill>
              </a:rPr>
              <a:t>meet.google.com/zyo-nyui-ncm</a:t>
            </a:r>
          </a:p>
          <a:p>
            <a:r>
              <a:rPr lang="en-US" sz="2000" dirty="0"/>
              <a:t>(you need to access through your UPC student account: name.surname@estudiantat.upc.edu )</a:t>
            </a:r>
          </a:p>
          <a:p>
            <a:r>
              <a:rPr lang="en-US" dirty="0"/>
              <a:t> </a:t>
            </a:r>
            <a:endParaRPr lang="ca-ES" dirty="0"/>
          </a:p>
        </p:txBody>
      </p:sp>
      <p:pic>
        <p:nvPicPr>
          <p:cNvPr id="10" name="Imagen 9"/>
          <p:cNvPicPr>
            <a:picLocks noChangeAspect="1"/>
          </p:cNvPicPr>
          <p:nvPr/>
        </p:nvPicPr>
        <p:blipFill rotWithShape="1">
          <a:blip r:embed="rId5"/>
          <a:srcRect l="3701" t="13208" r="3599" b="8588"/>
          <a:stretch/>
        </p:blipFill>
        <p:spPr>
          <a:xfrm>
            <a:off x="1" y="1302703"/>
            <a:ext cx="7124700" cy="2264995"/>
          </a:xfrm>
          <a:prstGeom prst="rect">
            <a:avLst/>
          </a:prstGeom>
        </p:spPr>
      </p:pic>
      <p:pic>
        <p:nvPicPr>
          <p:cNvPr id="3" name="Imatge 2"/>
          <p:cNvPicPr>
            <a:picLocks noChangeAspect="1"/>
          </p:cNvPicPr>
          <p:nvPr/>
        </p:nvPicPr>
        <p:blipFill>
          <a:blip r:embed="rId6"/>
          <a:stretch>
            <a:fillRect/>
          </a:stretch>
        </p:blipFill>
        <p:spPr>
          <a:xfrm>
            <a:off x="7124701" y="2078393"/>
            <a:ext cx="4909382" cy="1494508"/>
          </a:xfrm>
          <a:prstGeom prst="rect">
            <a:avLst/>
          </a:prstGeom>
        </p:spPr>
      </p:pic>
      <p:pic>
        <p:nvPicPr>
          <p:cNvPr id="5" name="Imatge 4"/>
          <p:cNvPicPr>
            <a:picLocks noChangeAspect="1"/>
          </p:cNvPicPr>
          <p:nvPr/>
        </p:nvPicPr>
        <p:blipFill>
          <a:blip r:embed="rId7"/>
          <a:stretch>
            <a:fillRect/>
          </a:stretch>
        </p:blipFill>
        <p:spPr>
          <a:xfrm>
            <a:off x="9104108" y="0"/>
            <a:ext cx="2815675" cy="2082106"/>
          </a:xfrm>
          <a:prstGeom prst="rect">
            <a:avLst/>
          </a:prstGeom>
        </p:spPr>
      </p:pic>
    </p:spTree>
    <p:extLst>
      <p:ext uri="{BB962C8B-B14F-4D97-AF65-F5344CB8AC3E}">
        <p14:creationId xmlns:p14="http://schemas.microsoft.com/office/powerpoint/2010/main" val="172996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2800" b="1" dirty="0">
                <a:solidFill>
                  <a:srgbClr val="FFFFFF"/>
                </a:solidFill>
                <a:latin typeface="Arial" panose="020B0604020202020204" pitchFamily="34" charset="0"/>
                <a:ea typeface="Times New Roman" panose="02020603050405020304" pitchFamily="18" charset="0"/>
              </a:rPr>
              <a:t>Enrolment requirements: </a:t>
            </a:r>
            <a:r>
              <a:rPr lang="en-US" sz="2600" b="1" dirty="0">
                <a:solidFill>
                  <a:srgbClr val="FFFFFF"/>
                </a:solidFill>
                <a:latin typeface="Arial" panose="020B0604020202020204" pitchFamily="34" charset="0"/>
                <a:ea typeface="Times New Roman" panose="02020603050405020304" pitchFamily="18" charset="0"/>
              </a:rPr>
              <a:t>Required academic documentation type A and B</a:t>
            </a:r>
            <a:endParaRPr lang="ca-ES" sz="26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2" name="Rectángulo 1"/>
          <p:cNvSpPr/>
          <p:nvPr/>
        </p:nvSpPr>
        <p:spPr>
          <a:xfrm>
            <a:off x="228562" y="3944440"/>
            <a:ext cx="11829325" cy="2677656"/>
          </a:xfrm>
          <a:prstGeom prst="rect">
            <a:avLst/>
          </a:prstGeom>
          <a:ln w="38100">
            <a:solidFill>
              <a:schemeClr val="tx1"/>
            </a:solidFill>
          </a:ln>
        </p:spPr>
        <p:txBody>
          <a:bodyPr wrap="square">
            <a:spAutoFit/>
          </a:bodyPr>
          <a:lstStyle/>
          <a:p>
            <a:pPr lvl="0"/>
            <a:r>
              <a:rPr lang="en-US" sz="2400" b="1" dirty="0"/>
              <a:t>Required academic documentation type B: </a:t>
            </a:r>
          </a:p>
          <a:p>
            <a:pPr marL="342900" lvl="0" indent="-342900">
              <a:buFont typeface="Arial" panose="020B0604020202020204" pitchFamily="34" charset="0"/>
              <a:buChar char="•"/>
            </a:pPr>
            <a:r>
              <a:rPr lang="en-US" sz="2400" b="1" dirty="0"/>
              <a:t>Bachelor’s degree completed at any other public university in Spain</a:t>
            </a:r>
          </a:p>
          <a:p>
            <a:pPr lvl="0"/>
            <a:r>
              <a:rPr lang="en-US" sz="2400" dirty="0"/>
              <a:t>The student must upload their bachelor’s degree Diploma and Transcript of records, both documents must be digitally signed and/or with QR/verification code.</a:t>
            </a:r>
          </a:p>
          <a:p>
            <a:pPr lvl="0"/>
            <a:endParaRPr lang="en-US" sz="2400" dirty="0"/>
          </a:p>
          <a:p>
            <a:pPr lvl="0"/>
            <a:r>
              <a:rPr lang="en-US" sz="2400" dirty="0"/>
              <a:t>Alternatively to these two documents, the student can upload the SET (</a:t>
            </a:r>
            <a:r>
              <a:rPr lang="en-US" sz="2400" dirty="0" err="1"/>
              <a:t>Suplement</a:t>
            </a:r>
            <a:r>
              <a:rPr lang="en-US" sz="2400" dirty="0"/>
              <a:t> </a:t>
            </a:r>
            <a:r>
              <a:rPr lang="en-US" sz="2400" dirty="0" err="1"/>
              <a:t>Europeu</a:t>
            </a:r>
            <a:r>
              <a:rPr lang="en-US" sz="2400" dirty="0"/>
              <a:t> del </a:t>
            </a:r>
            <a:r>
              <a:rPr lang="en-US" sz="2400" dirty="0" err="1"/>
              <a:t>Títol</a:t>
            </a:r>
            <a:r>
              <a:rPr lang="en-US" sz="2400" dirty="0"/>
              <a:t>), also digitally signed and/or with QR/verification code.</a:t>
            </a:r>
          </a:p>
        </p:txBody>
      </p:sp>
      <p:sp>
        <p:nvSpPr>
          <p:cNvPr id="5" name="Rectángulo 1">
            <a:extLst>
              <a:ext uri="{FF2B5EF4-FFF2-40B4-BE49-F238E27FC236}">
                <a16:creationId xmlns:a16="http://schemas.microsoft.com/office/drawing/2014/main" id="{82CAA819-E778-40D6-9996-EAD0D04E1D1B}"/>
              </a:ext>
            </a:extLst>
          </p:cNvPr>
          <p:cNvSpPr/>
          <p:nvPr/>
        </p:nvSpPr>
        <p:spPr>
          <a:xfrm>
            <a:off x="228562" y="834045"/>
            <a:ext cx="11829325" cy="2677656"/>
          </a:xfrm>
          <a:prstGeom prst="rect">
            <a:avLst/>
          </a:prstGeom>
          <a:ln w="38100">
            <a:solidFill>
              <a:schemeClr val="tx1"/>
            </a:solidFill>
          </a:ln>
        </p:spPr>
        <p:txBody>
          <a:bodyPr wrap="square">
            <a:spAutoFit/>
          </a:bodyPr>
          <a:lstStyle/>
          <a:p>
            <a:pPr lvl="0"/>
            <a:r>
              <a:rPr lang="en-US" sz="2400" b="1" dirty="0"/>
              <a:t>Required academic documentation type A: </a:t>
            </a:r>
          </a:p>
          <a:p>
            <a:pPr marL="342900" lvl="0" indent="-342900">
              <a:buFont typeface="Arial" panose="020B0604020202020204" pitchFamily="34" charset="0"/>
              <a:buChar char="•"/>
            </a:pPr>
            <a:r>
              <a:rPr lang="en-US" sz="2400" b="1" dirty="0"/>
              <a:t>Bachelor’s degree completed at the UPC</a:t>
            </a:r>
          </a:p>
          <a:p>
            <a:pPr lvl="0" algn="just"/>
            <a:r>
              <a:rPr lang="en-US" sz="2400" dirty="0"/>
              <a:t>The student do not need to upload any document. </a:t>
            </a:r>
          </a:p>
          <a:p>
            <a:pPr lvl="0" algn="just"/>
            <a:r>
              <a:rPr lang="en-US" sz="2400" dirty="0"/>
              <a:t>The student will be authorized only if they have already paid the 218,15 € taxes for the Bachelor’s degree Diploma. The student should check in e-</a:t>
            </a:r>
            <a:r>
              <a:rPr lang="en-US" sz="2400" dirty="0" err="1"/>
              <a:t>secretaria</a:t>
            </a:r>
            <a:r>
              <a:rPr lang="en-US" sz="2400" dirty="0"/>
              <a:t> if their “expedient de Grau” is “CLOSED” and their status is “TITULAT”. If that’s the case the student will be authorized for enrolment automatically. </a:t>
            </a:r>
          </a:p>
        </p:txBody>
      </p:sp>
      <p:sp>
        <p:nvSpPr>
          <p:cNvPr id="8" name="Rectangle 3">
            <a:extLst>
              <a:ext uri="{FF2B5EF4-FFF2-40B4-BE49-F238E27FC236}">
                <a16:creationId xmlns:a16="http://schemas.microsoft.com/office/drawing/2014/main" id="{FCEC4E82-FB0B-4E16-B6FD-54330D10245B}"/>
              </a:ext>
            </a:extLst>
          </p:cNvPr>
          <p:cNvSpPr>
            <a:spLocks noChangeArrowheads="1"/>
          </p:cNvSpPr>
          <p:nvPr/>
        </p:nvSpPr>
        <p:spPr bwMode="auto">
          <a:xfrm>
            <a:off x="579549" y="395292"/>
            <a:ext cx="264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br>
              <a:rPr kumimoji="0" lang="ca-ES" altLang="ca-ES" sz="1800" b="0" i="0" u="none" strike="noStrike" cap="none" normalizeH="0" baseline="0" dirty="0">
                <a:ln>
                  <a:noFill/>
                </a:ln>
                <a:solidFill>
                  <a:schemeClr val="tx1"/>
                </a:solidFill>
                <a:effectLst/>
                <a:latin typeface="Arial" panose="020B0604020202020204" pitchFamily="34" charset="0"/>
                <a:hlinkClick r:id="rId3"/>
              </a:rPr>
            </a:b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15DDA904-F8E0-4C26-9714-265F2D2C8366}"/>
              </a:ext>
            </a:extLst>
          </p:cNvPr>
          <p:cNvSpPr/>
          <p:nvPr/>
        </p:nvSpPr>
        <p:spPr>
          <a:xfrm>
            <a:off x="8861367" y="3012404"/>
            <a:ext cx="2787943" cy="369332"/>
          </a:xfrm>
          <a:prstGeom prst="rect">
            <a:avLst/>
          </a:prstGeom>
        </p:spPr>
        <p:txBody>
          <a:bodyPr wrap="none">
            <a:spAutoFit/>
          </a:bodyPr>
          <a:lstStyle/>
          <a:p>
            <a:r>
              <a:rPr lang="ca-ES" altLang="ca-ES" dirty="0">
                <a:latin typeface="Arial" panose="020B0604020202020204" pitchFamily="34" charset="0"/>
                <a:hlinkClick r:id="rId4"/>
              </a:rPr>
              <a:t>Títol i suplement europeu</a:t>
            </a:r>
            <a:endParaRPr lang="en-CA" dirty="0"/>
          </a:p>
        </p:txBody>
      </p:sp>
    </p:spTree>
    <p:extLst>
      <p:ext uri="{BB962C8B-B14F-4D97-AF65-F5344CB8AC3E}">
        <p14:creationId xmlns:p14="http://schemas.microsoft.com/office/powerpoint/2010/main" val="241372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2800" b="1" dirty="0">
                <a:solidFill>
                  <a:srgbClr val="FFFFFF"/>
                </a:solidFill>
                <a:latin typeface="Arial" panose="020B0604020202020204" pitchFamily="34" charset="0"/>
                <a:ea typeface="Times New Roman" panose="02020603050405020304" pitchFamily="18" charset="0"/>
              </a:rPr>
              <a:t>Enrolment requirements: </a:t>
            </a:r>
            <a:r>
              <a:rPr lang="en-US" sz="2600" b="1" dirty="0">
                <a:solidFill>
                  <a:srgbClr val="FFFFFF"/>
                </a:solidFill>
                <a:latin typeface="Arial" panose="020B0604020202020204" pitchFamily="34" charset="0"/>
                <a:ea typeface="Times New Roman" panose="02020603050405020304" pitchFamily="18" charset="0"/>
              </a:rPr>
              <a:t>Required academic documentation type C</a:t>
            </a:r>
            <a:endParaRPr lang="ca-ES" sz="26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5" name="Rectángulo 1">
            <a:extLst>
              <a:ext uri="{FF2B5EF4-FFF2-40B4-BE49-F238E27FC236}">
                <a16:creationId xmlns:a16="http://schemas.microsoft.com/office/drawing/2014/main" id="{82CAA819-E778-40D6-9996-EAD0D04E1D1B}"/>
              </a:ext>
            </a:extLst>
          </p:cNvPr>
          <p:cNvSpPr/>
          <p:nvPr/>
        </p:nvSpPr>
        <p:spPr>
          <a:xfrm>
            <a:off x="95991" y="718457"/>
            <a:ext cx="11829325" cy="6001643"/>
          </a:xfrm>
          <a:prstGeom prst="rect">
            <a:avLst/>
          </a:prstGeom>
          <a:ln w="38100">
            <a:solidFill>
              <a:schemeClr val="tx1"/>
            </a:solidFill>
          </a:ln>
        </p:spPr>
        <p:txBody>
          <a:bodyPr wrap="square">
            <a:spAutoFit/>
          </a:bodyPr>
          <a:lstStyle/>
          <a:p>
            <a:pPr lvl="0"/>
            <a:r>
              <a:rPr lang="en-US" sz="2400" b="1" dirty="0"/>
              <a:t>Required academic documentation type C: </a:t>
            </a:r>
          </a:p>
          <a:p>
            <a:pPr marL="342900" lvl="0" indent="-342900">
              <a:buFont typeface="Arial" panose="020B0604020202020204" pitchFamily="34" charset="0"/>
              <a:buChar char="•"/>
            </a:pPr>
            <a:r>
              <a:rPr lang="en-US" sz="2400" b="1" dirty="0"/>
              <a:t>Bachelor’s degree completed at foreign universities and higher education institutions</a:t>
            </a:r>
          </a:p>
          <a:p>
            <a:pPr lvl="0"/>
            <a:r>
              <a:rPr lang="en-US" sz="2400" dirty="0"/>
              <a:t>The student must upload their bachelor’s degree Diploma and Transcript of records</a:t>
            </a:r>
          </a:p>
          <a:p>
            <a:pPr lvl="0"/>
            <a:endParaRPr lang="en-US" sz="2400" dirty="0"/>
          </a:p>
          <a:p>
            <a:pPr lvl="0"/>
            <a:r>
              <a:rPr lang="en-US" sz="2400" dirty="0"/>
              <a:t>Both documents must be digitally signed and/or with QR/verification code.</a:t>
            </a:r>
          </a:p>
          <a:p>
            <a:pPr lvl="0"/>
            <a:endParaRPr lang="en-US" sz="2400" dirty="0"/>
          </a:p>
          <a:p>
            <a:pPr lvl="0"/>
            <a:r>
              <a:rPr lang="en-US" sz="2400" dirty="0"/>
              <a:t>The documentation must be in Catalan, Spanish or English languages. Otherwise, it must be translated.</a:t>
            </a:r>
          </a:p>
          <a:p>
            <a:pPr lvl="0"/>
            <a:endParaRPr lang="en-US" sz="2400" dirty="0"/>
          </a:p>
          <a:p>
            <a:pPr lvl="0"/>
            <a:r>
              <a:rPr lang="en-US" sz="2400" dirty="0"/>
              <a:t>The documentation must be legalized whether by diplomatic means or by the corresponding apostille.</a:t>
            </a:r>
          </a:p>
          <a:p>
            <a:pPr lvl="0"/>
            <a:endParaRPr lang="en-US" sz="2400" dirty="0"/>
          </a:p>
          <a:p>
            <a:pPr lvl="0"/>
            <a:r>
              <a:rPr lang="en-US" sz="2400" dirty="0"/>
              <a:t>For further information regarding translation and legalization of documentation, check the following “</a:t>
            </a:r>
            <a:r>
              <a:rPr lang="en-US" sz="2400" dirty="0" err="1">
                <a:hlinkClick r:id="rId3"/>
              </a:rPr>
              <a:t>Legalisation</a:t>
            </a:r>
            <a:r>
              <a:rPr lang="en-US" sz="2400" dirty="0">
                <a:hlinkClick r:id="rId3"/>
              </a:rPr>
              <a:t> and translation of documents issued outside Spain</a:t>
            </a:r>
            <a:r>
              <a:rPr lang="en-US" sz="2400" dirty="0"/>
              <a:t>” website:</a:t>
            </a:r>
          </a:p>
          <a:p>
            <a:pPr lvl="0"/>
            <a:r>
              <a:rPr lang="en-US" sz="2400" dirty="0">
                <a:hlinkClick r:id="rId3"/>
              </a:rPr>
              <a:t>https://www.upc.edu/sga/es/expedientes/LegDoc/legalisation-and-translation-of-documents-issued-outside-spain-1</a:t>
            </a:r>
            <a:endParaRPr lang="en-US" sz="2400" dirty="0"/>
          </a:p>
        </p:txBody>
      </p:sp>
    </p:spTree>
    <p:extLst>
      <p:ext uri="{BB962C8B-B14F-4D97-AF65-F5344CB8AC3E}">
        <p14:creationId xmlns:p14="http://schemas.microsoft.com/office/powerpoint/2010/main" val="1832200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2800" b="1" dirty="0">
                <a:solidFill>
                  <a:srgbClr val="FFFFFF"/>
                </a:solidFill>
                <a:latin typeface="Arial" panose="020B0604020202020204" pitchFamily="34" charset="0"/>
                <a:ea typeface="Times New Roman" panose="02020603050405020304" pitchFamily="18" charset="0"/>
              </a:rPr>
              <a:t>Enrolment requirements: Uploading documentation in e-</a:t>
            </a:r>
            <a:r>
              <a:rPr lang="en-US" sz="2800" b="1" dirty="0" err="1">
                <a:solidFill>
                  <a:srgbClr val="FFFFFF"/>
                </a:solidFill>
                <a:latin typeface="Arial" panose="020B0604020202020204" pitchFamily="34" charset="0"/>
                <a:ea typeface="Times New Roman" panose="02020603050405020304" pitchFamily="18" charset="0"/>
              </a:rPr>
              <a:t>secretaria</a:t>
            </a:r>
            <a:endParaRPr lang="ca-ES" sz="28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9" name="Rectangle 8">
            <a:extLst>
              <a:ext uri="{FF2B5EF4-FFF2-40B4-BE49-F238E27FC236}">
                <a16:creationId xmlns:a16="http://schemas.microsoft.com/office/drawing/2014/main" id="{17DAD5DA-F29B-462F-87B4-38B290C0266E}"/>
              </a:ext>
            </a:extLst>
          </p:cNvPr>
          <p:cNvSpPr/>
          <p:nvPr/>
        </p:nvSpPr>
        <p:spPr>
          <a:xfrm>
            <a:off x="88354" y="1028343"/>
            <a:ext cx="12192000" cy="2585323"/>
          </a:xfrm>
          <a:prstGeom prst="rect">
            <a:avLst/>
          </a:prstGeom>
        </p:spPr>
        <p:txBody>
          <a:bodyPr wrap="square">
            <a:spAutoFit/>
          </a:bodyPr>
          <a:lstStyle/>
          <a:p>
            <a:r>
              <a:rPr lang="en-US" dirty="0"/>
              <a:t>When uploading the documentation in e-</a:t>
            </a:r>
            <a:r>
              <a:rPr lang="en-US" dirty="0" err="1"/>
              <a:t>secretaria</a:t>
            </a:r>
            <a:r>
              <a:rPr lang="en-US" dirty="0"/>
              <a:t> under “Document input” section:</a:t>
            </a:r>
          </a:p>
          <a:p>
            <a:pPr marL="285750" indent="-285750">
              <a:buFont typeface="Wingdings" panose="05000000000000000000" pitchFamily="2" charset="2"/>
              <a:buChar char="Ø"/>
            </a:pPr>
            <a:r>
              <a:rPr lang="en-US" dirty="0"/>
              <a:t>Under type of document “</a:t>
            </a:r>
            <a:r>
              <a:rPr lang="en-US" b="1" dirty="0"/>
              <a:t>Non-UPC personal academic transcript” </a:t>
            </a:r>
            <a:r>
              <a:rPr lang="en-US" dirty="0"/>
              <a:t>: CERTIFIED DIGITAL SIGNED TRANSCRIPT OF RECORDS</a:t>
            </a:r>
          </a:p>
          <a:p>
            <a:pPr marL="285750" indent="-285750">
              <a:buFont typeface="Wingdings" panose="05000000000000000000" pitchFamily="2" charset="2"/>
              <a:buChar char="Ø"/>
            </a:pPr>
            <a:r>
              <a:rPr lang="en-US" dirty="0"/>
              <a:t>Under type of document “</a:t>
            </a:r>
            <a:r>
              <a:rPr lang="en-US" b="1" dirty="0"/>
              <a:t>Bachelor's degree certificate or substitute document” </a:t>
            </a:r>
            <a:r>
              <a:rPr lang="en-US" dirty="0"/>
              <a:t>your BACHELOR’s DIPLOMA or official document that prove you have paid the corresponding fees for the university to issue the diploma</a:t>
            </a:r>
          </a:p>
          <a:p>
            <a:pPr marL="285750" indent="-285750">
              <a:buFont typeface="Wingdings" panose="05000000000000000000" pitchFamily="2" charset="2"/>
              <a:buChar char="Ø"/>
            </a:pPr>
            <a:r>
              <a:rPr lang="en-US" dirty="0"/>
              <a:t>Under type of document: “</a:t>
            </a:r>
            <a:r>
              <a:rPr lang="en-US" b="1" dirty="0"/>
              <a:t>Diploma supplement” </a:t>
            </a:r>
            <a:r>
              <a:rPr lang="en-US" dirty="0"/>
              <a:t>the European Diploma supplement (it's not mandatory if the two previous documents are sent)</a:t>
            </a:r>
          </a:p>
          <a:p>
            <a:pPr marL="285750" indent="-285750">
              <a:buFont typeface="Wingdings" panose="05000000000000000000" pitchFamily="2" charset="2"/>
              <a:buChar char="Ø"/>
            </a:pPr>
            <a:r>
              <a:rPr lang="en-US" dirty="0"/>
              <a:t>Only for foreigners students your ID: - Passport -Foreign Identification number or -NIE evidence</a:t>
            </a:r>
          </a:p>
          <a:p>
            <a:endParaRPr lang="en-US" dirty="0"/>
          </a:p>
          <a:p>
            <a:r>
              <a:rPr lang="en-US" dirty="0"/>
              <a:t> </a:t>
            </a:r>
          </a:p>
        </p:txBody>
      </p:sp>
      <p:pic>
        <p:nvPicPr>
          <p:cNvPr id="2" name="Imatge 1">
            <a:extLst>
              <a:ext uri="{FF2B5EF4-FFF2-40B4-BE49-F238E27FC236}">
                <a16:creationId xmlns:a16="http://schemas.microsoft.com/office/drawing/2014/main" id="{76E331E8-B5E1-4296-BD84-45A207BC118A}"/>
              </a:ext>
            </a:extLst>
          </p:cNvPr>
          <p:cNvPicPr>
            <a:picLocks noChangeAspect="1"/>
          </p:cNvPicPr>
          <p:nvPr/>
        </p:nvPicPr>
        <p:blipFill>
          <a:blip r:embed="rId3"/>
          <a:stretch>
            <a:fillRect/>
          </a:stretch>
        </p:blipFill>
        <p:spPr>
          <a:xfrm>
            <a:off x="5387919" y="3259622"/>
            <a:ext cx="6715727" cy="3300950"/>
          </a:xfrm>
          <a:prstGeom prst="rect">
            <a:avLst/>
          </a:prstGeom>
        </p:spPr>
      </p:pic>
      <p:sp>
        <p:nvSpPr>
          <p:cNvPr id="10" name="Rectangle 9">
            <a:extLst>
              <a:ext uri="{FF2B5EF4-FFF2-40B4-BE49-F238E27FC236}">
                <a16:creationId xmlns:a16="http://schemas.microsoft.com/office/drawing/2014/main" id="{B189762B-CF0B-471D-9DC6-0C8B470F2188}"/>
              </a:ext>
            </a:extLst>
          </p:cNvPr>
          <p:cNvSpPr/>
          <p:nvPr/>
        </p:nvSpPr>
        <p:spPr>
          <a:xfrm>
            <a:off x="216370" y="3893920"/>
            <a:ext cx="5171549" cy="923330"/>
          </a:xfrm>
          <a:prstGeom prst="rect">
            <a:avLst/>
          </a:prstGeom>
        </p:spPr>
        <p:txBody>
          <a:bodyPr wrap="square">
            <a:spAutoFit/>
          </a:bodyPr>
          <a:lstStyle/>
          <a:p>
            <a:r>
              <a:rPr lang="en-US" dirty="0"/>
              <a:t>Once you upload a document, make sure to press “Submit for validation” otherwise it will not be able to be reviewed </a:t>
            </a:r>
          </a:p>
        </p:txBody>
      </p:sp>
      <p:sp>
        <p:nvSpPr>
          <p:cNvPr id="8" name="Rectangle 7">
            <a:extLst>
              <a:ext uri="{FF2B5EF4-FFF2-40B4-BE49-F238E27FC236}">
                <a16:creationId xmlns:a16="http://schemas.microsoft.com/office/drawing/2014/main" id="{DE5240C4-A26B-4BDA-9CE2-E64BC7BB1034}"/>
              </a:ext>
            </a:extLst>
          </p:cNvPr>
          <p:cNvSpPr/>
          <p:nvPr/>
        </p:nvSpPr>
        <p:spPr>
          <a:xfrm>
            <a:off x="216369" y="5106281"/>
            <a:ext cx="5171549" cy="1477328"/>
          </a:xfrm>
          <a:prstGeom prst="rect">
            <a:avLst/>
          </a:prstGeom>
          <a:ln w="9525">
            <a:solidFill>
              <a:srgbClr val="FF0000"/>
            </a:solidFill>
          </a:ln>
        </p:spPr>
        <p:txBody>
          <a:bodyPr wrap="square">
            <a:spAutoFit/>
          </a:bodyPr>
          <a:lstStyle/>
          <a:p>
            <a:pPr algn="ctr"/>
            <a:r>
              <a:rPr lang="en-US" b="1" dirty="0">
                <a:solidFill>
                  <a:srgbClr val="FF0000"/>
                </a:solidFill>
              </a:rPr>
              <a:t>!!!</a:t>
            </a:r>
          </a:p>
          <a:p>
            <a:pPr algn="just"/>
            <a:r>
              <a:rPr lang="en-US" dirty="0"/>
              <a:t>Upload the documentation at least 5 days prior enrolment date so there is enough time for verification. If you upload it later there might not be in time for the enrolment date</a:t>
            </a:r>
          </a:p>
        </p:txBody>
      </p:sp>
    </p:spTree>
    <p:extLst>
      <p:ext uri="{BB962C8B-B14F-4D97-AF65-F5344CB8AC3E}">
        <p14:creationId xmlns:p14="http://schemas.microsoft.com/office/powerpoint/2010/main" val="317975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2800" b="1" dirty="0">
                <a:solidFill>
                  <a:srgbClr val="FFFFFF"/>
                </a:solidFill>
                <a:latin typeface="Arial" panose="020B0604020202020204" pitchFamily="34" charset="0"/>
                <a:ea typeface="Times New Roman" panose="02020603050405020304" pitchFamily="18" charset="0"/>
              </a:rPr>
              <a:t>Enrolment requirements: Considerations</a:t>
            </a:r>
            <a:endParaRPr lang="ca-ES" sz="28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5" name="Rectángulo 1">
            <a:extLst>
              <a:ext uri="{FF2B5EF4-FFF2-40B4-BE49-F238E27FC236}">
                <a16:creationId xmlns:a16="http://schemas.microsoft.com/office/drawing/2014/main" id="{63CEC032-D67D-4857-89E8-CBDD807B3F07}"/>
              </a:ext>
            </a:extLst>
          </p:cNvPr>
          <p:cNvSpPr/>
          <p:nvPr/>
        </p:nvSpPr>
        <p:spPr>
          <a:xfrm>
            <a:off x="-2" y="718457"/>
            <a:ext cx="12115837" cy="2585323"/>
          </a:xfrm>
          <a:prstGeom prst="rect">
            <a:avLst/>
          </a:prstGeom>
        </p:spPr>
        <p:txBody>
          <a:bodyPr wrap="square">
            <a:spAutoFit/>
          </a:bodyPr>
          <a:lstStyle/>
          <a:p>
            <a:pPr algn="just"/>
            <a:r>
              <a:rPr lang="en-US" sz="2400" b="1" dirty="0">
                <a:solidFill>
                  <a:srgbClr val="FF0000"/>
                </a:solidFill>
              </a:rPr>
              <a:t>Important</a:t>
            </a:r>
          </a:p>
          <a:p>
            <a:pPr marL="342900" indent="-342900" algn="just">
              <a:buFont typeface="Arial" panose="020B0604020202020204" pitchFamily="34" charset="0"/>
              <a:buChar char="•"/>
            </a:pPr>
            <a:r>
              <a:rPr lang="en-US" sz="2400" dirty="0"/>
              <a:t>We warn you that, even if you see in the e-</a:t>
            </a:r>
            <a:r>
              <a:rPr lang="en-US" sz="2400" dirty="0" err="1"/>
              <a:t>secretaria</a:t>
            </a:r>
            <a:r>
              <a:rPr lang="en-US" sz="2400" dirty="0"/>
              <a:t> an enrolment date does NOT mean that the “SELFENROLMENT” button is authorized for you.</a:t>
            </a:r>
          </a:p>
          <a:p>
            <a:pPr marL="342900" indent="-342900" algn="just">
              <a:buFont typeface="Arial" panose="020B0604020202020204" pitchFamily="34" charset="0"/>
              <a:buChar char="•"/>
            </a:pPr>
            <a:r>
              <a:rPr lang="en-US" sz="2400" dirty="0"/>
              <a:t>The </a:t>
            </a:r>
            <a:r>
              <a:rPr lang="en-US" sz="2400" dirty="0">
                <a:highlight>
                  <a:srgbClr val="FFFF00"/>
                </a:highlight>
              </a:rPr>
              <a:t>self enrolment will be activated</a:t>
            </a:r>
            <a:r>
              <a:rPr lang="en-US" sz="2400" dirty="0"/>
              <a:t> on February </a:t>
            </a:r>
            <a:r>
              <a:rPr lang="en-US" sz="2400" dirty="0">
                <a:highlight>
                  <a:srgbClr val="FFFF00"/>
                </a:highlight>
              </a:rPr>
              <a:t>only if you have sent to validate on the e-</a:t>
            </a:r>
            <a:r>
              <a:rPr lang="en-US" sz="2400" dirty="0" err="1">
                <a:highlight>
                  <a:srgbClr val="FFFF00"/>
                </a:highlight>
              </a:rPr>
              <a:t>secretaria</a:t>
            </a:r>
            <a:r>
              <a:rPr lang="en-US" sz="2400" dirty="0">
                <a:highlight>
                  <a:srgbClr val="FFFF00"/>
                </a:highlight>
              </a:rPr>
              <a:t> the academic documentation and it is in “Valid” state</a:t>
            </a:r>
            <a:r>
              <a:rPr lang="en-US" sz="2400" dirty="0"/>
              <a:t>. </a:t>
            </a:r>
          </a:p>
          <a:p>
            <a:pPr algn="just"/>
            <a:endParaRPr lang="en-US" sz="2400" dirty="0"/>
          </a:p>
          <a:p>
            <a:pPr lvl="0" algn="just"/>
            <a:endParaRPr lang="en-US" dirty="0"/>
          </a:p>
        </p:txBody>
      </p:sp>
      <p:pic>
        <p:nvPicPr>
          <p:cNvPr id="9" name="Imatge 8">
            <a:extLst>
              <a:ext uri="{FF2B5EF4-FFF2-40B4-BE49-F238E27FC236}">
                <a16:creationId xmlns:a16="http://schemas.microsoft.com/office/drawing/2014/main" id="{47459C9A-4E94-482E-BC2A-61532A185DBC}"/>
              </a:ext>
            </a:extLst>
          </p:cNvPr>
          <p:cNvPicPr>
            <a:picLocks noChangeAspect="1"/>
          </p:cNvPicPr>
          <p:nvPr/>
        </p:nvPicPr>
        <p:blipFill>
          <a:blip r:embed="rId3"/>
          <a:stretch>
            <a:fillRect/>
          </a:stretch>
        </p:blipFill>
        <p:spPr>
          <a:xfrm>
            <a:off x="274250" y="2895988"/>
            <a:ext cx="6405083" cy="3656829"/>
          </a:xfrm>
          <a:prstGeom prst="rect">
            <a:avLst/>
          </a:prstGeom>
          <a:effectLst>
            <a:outerShdw blurRad="63500" sx="102000" sy="102000" algn="ctr" rotWithShape="0">
              <a:prstClr val="black">
                <a:alpha val="40000"/>
              </a:prstClr>
            </a:outerShdw>
          </a:effectLst>
        </p:spPr>
      </p:pic>
      <p:pic>
        <p:nvPicPr>
          <p:cNvPr id="10" name="Imatge 9">
            <a:extLst>
              <a:ext uri="{FF2B5EF4-FFF2-40B4-BE49-F238E27FC236}">
                <a16:creationId xmlns:a16="http://schemas.microsoft.com/office/drawing/2014/main" id="{EF291C33-6F68-4360-A1C6-ED787A814B8C}"/>
              </a:ext>
            </a:extLst>
          </p:cNvPr>
          <p:cNvPicPr>
            <a:picLocks noChangeAspect="1"/>
          </p:cNvPicPr>
          <p:nvPr/>
        </p:nvPicPr>
        <p:blipFill rotWithShape="1">
          <a:blip r:embed="rId4"/>
          <a:srcRect t="6170" r="72118"/>
          <a:stretch/>
        </p:blipFill>
        <p:spPr>
          <a:xfrm>
            <a:off x="6866219" y="2895988"/>
            <a:ext cx="1882152" cy="3656829"/>
          </a:xfrm>
          <a:prstGeom prst="rect">
            <a:avLst/>
          </a:prstGeom>
          <a:effectLst>
            <a:outerShdw blurRad="63500" sx="102000" sy="102000" algn="ctr" rotWithShape="0">
              <a:prstClr val="black">
                <a:alpha val="40000"/>
              </a:prstClr>
            </a:outerShdw>
          </a:effectLst>
        </p:spPr>
      </p:pic>
      <p:pic>
        <p:nvPicPr>
          <p:cNvPr id="11" name="Contenidor de contingut 4">
            <a:extLst>
              <a:ext uri="{FF2B5EF4-FFF2-40B4-BE49-F238E27FC236}">
                <a16:creationId xmlns:a16="http://schemas.microsoft.com/office/drawing/2014/main" id="{B021EE0F-77EF-4F3C-A789-ED04D463850C}"/>
              </a:ext>
            </a:extLst>
          </p:cNvPr>
          <p:cNvPicPr>
            <a:picLocks noChangeAspect="1"/>
          </p:cNvPicPr>
          <p:nvPr/>
        </p:nvPicPr>
        <p:blipFill rotWithShape="1">
          <a:blip r:embed="rId5"/>
          <a:srcRect r="73030"/>
          <a:stretch/>
        </p:blipFill>
        <p:spPr>
          <a:xfrm>
            <a:off x="9070970" y="2895988"/>
            <a:ext cx="1596461" cy="36568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0921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2800" b="1" dirty="0">
                <a:solidFill>
                  <a:srgbClr val="FFFFFF"/>
                </a:solidFill>
                <a:latin typeface="Arial" panose="020B0604020202020204" pitchFamily="34" charset="0"/>
                <a:ea typeface="Times New Roman" panose="02020603050405020304" pitchFamily="18" charset="0"/>
              </a:rPr>
              <a:t>Enrolment requirements: Considerations</a:t>
            </a:r>
            <a:endParaRPr lang="ca-ES" sz="28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5" name="Rectángulo 1">
            <a:extLst>
              <a:ext uri="{FF2B5EF4-FFF2-40B4-BE49-F238E27FC236}">
                <a16:creationId xmlns:a16="http://schemas.microsoft.com/office/drawing/2014/main" id="{63CEC032-D67D-4857-89E8-CBDD807B3F07}"/>
              </a:ext>
            </a:extLst>
          </p:cNvPr>
          <p:cNvSpPr/>
          <p:nvPr/>
        </p:nvSpPr>
        <p:spPr>
          <a:xfrm>
            <a:off x="-2" y="718457"/>
            <a:ext cx="12256657" cy="2954655"/>
          </a:xfrm>
          <a:prstGeom prst="rect">
            <a:avLst/>
          </a:prstGeom>
        </p:spPr>
        <p:txBody>
          <a:bodyPr wrap="square">
            <a:spAutoFit/>
          </a:bodyPr>
          <a:lstStyle/>
          <a:p>
            <a:pPr lvl="0"/>
            <a:r>
              <a:rPr lang="en-US" sz="2400" b="1" dirty="0"/>
              <a:t>Exceptionally, and only if your University, don’t provide you documents digitally signed and/or with QR/verification code</a:t>
            </a:r>
            <a:r>
              <a:rPr lang="en-US" sz="2400" dirty="0"/>
              <a:t> you must present ORIGINAL or AUTHENTICATED COPY of the required documents as soon as you reach Barcelona and no later than October 30th in our secretary office. </a:t>
            </a:r>
          </a:p>
          <a:p>
            <a:pPr marL="342900" lvl="0" indent="-342900">
              <a:buFont typeface="Arial" panose="020B0604020202020204" pitchFamily="34" charset="0"/>
              <a:buChar char="•"/>
            </a:pPr>
            <a:r>
              <a:rPr lang="en-US" sz="2400" b="1" dirty="0"/>
              <a:t>Otherwise your enrolment will be cancelled and you </a:t>
            </a:r>
            <a:r>
              <a:rPr lang="en-US" sz="2400" b="1" u="sng" dirty="0">
                <a:solidFill>
                  <a:srgbClr val="FF0000"/>
                </a:solidFill>
              </a:rPr>
              <a:t>will lose all the rights to this master  as well as all the fees paid</a:t>
            </a:r>
            <a:r>
              <a:rPr lang="en-US" sz="2400" u="sng" dirty="0">
                <a:solidFill>
                  <a:srgbClr val="FF0000"/>
                </a:solidFill>
              </a:rPr>
              <a:t>. </a:t>
            </a:r>
          </a:p>
          <a:p>
            <a:pPr algn="just"/>
            <a:endParaRPr lang="en-US" sz="2400" dirty="0"/>
          </a:p>
          <a:p>
            <a:pPr algn="just"/>
            <a:endParaRPr lang="en-US" sz="2400" dirty="0"/>
          </a:p>
          <a:p>
            <a:pPr lvl="0" algn="just"/>
            <a:endParaRPr lang="en-US" dirty="0"/>
          </a:p>
        </p:txBody>
      </p:sp>
      <p:sp>
        <p:nvSpPr>
          <p:cNvPr id="6" name="Rectangle 5">
            <a:extLst>
              <a:ext uri="{FF2B5EF4-FFF2-40B4-BE49-F238E27FC236}">
                <a16:creationId xmlns:a16="http://schemas.microsoft.com/office/drawing/2014/main" id="{B0467DB7-F067-4413-B3B1-80A03255EE9E}"/>
              </a:ext>
            </a:extLst>
          </p:cNvPr>
          <p:cNvSpPr/>
          <p:nvPr/>
        </p:nvSpPr>
        <p:spPr>
          <a:xfrm>
            <a:off x="280977" y="3341339"/>
            <a:ext cx="5175316" cy="2154436"/>
          </a:xfrm>
          <a:prstGeom prst="rect">
            <a:avLst/>
          </a:prstGeom>
        </p:spPr>
        <p:txBody>
          <a:bodyPr wrap="square">
            <a:spAutoFit/>
          </a:bodyPr>
          <a:lstStyle/>
          <a:p>
            <a:pPr lvl="0"/>
            <a:r>
              <a:rPr lang="en-AU" sz="2400" dirty="0"/>
              <a:t>Prior appointment is required  to              FACE-TO-FACE attention:</a:t>
            </a:r>
          </a:p>
          <a:p>
            <a:pPr marL="285750" lvl="0" indent="-285750">
              <a:buFont typeface="Wingdings" panose="05000000000000000000" pitchFamily="2" charset="2"/>
              <a:buChar char="Ø"/>
            </a:pPr>
            <a:r>
              <a:rPr lang="en-US" sz="2400" dirty="0"/>
              <a:t>Please check how to reach us to hand us this documents in this link:     </a:t>
            </a:r>
            <a:r>
              <a:rPr lang="es-ES" sz="2400" b="1" u="sng" dirty="0">
                <a:hlinkClick r:id="rId3"/>
              </a:rPr>
              <a:t>PRIOR APPOINTMENT</a:t>
            </a:r>
            <a:r>
              <a:rPr lang="en-US" sz="2400" dirty="0">
                <a:latin typeface="Arial" panose="020B0604020202020204" pitchFamily="34" charset="0"/>
                <a:ea typeface="Times New Roman" panose="02020603050405020304" pitchFamily="18" charset="0"/>
                <a:cs typeface="Verdana" panose="020B0604030504040204" pitchFamily="34" charset="0"/>
              </a:rPr>
              <a:t>   </a:t>
            </a:r>
          </a:p>
          <a:p>
            <a:pPr lvl="0"/>
            <a:endParaRPr lang="ca-ES" sz="1400" dirty="0">
              <a:latin typeface="Calibri" panose="020F0502020204030204" pitchFamily="34" charset="0"/>
              <a:ea typeface="Times New Roman" panose="02020603050405020304" pitchFamily="18" charset="0"/>
              <a:cs typeface="Verdana" panose="020B0604030504040204" pitchFamily="34" charset="0"/>
            </a:endParaRPr>
          </a:p>
        </p:txBody>
      </p:sp>
      <p:pic>
        <p:nvPicPr>
          <p:cNvPr id="3" name="Imatge 2">
            <a:extLst>
              <a:ext uri="{FF2B5EF4-FFF2-40B4-BE49-F238E27FC236}">
                <a16:creationId xmlns:a16="http://schemas.microsoft.com/office/drawing/2014/main" id="{C89DBA50-5757-4BEE-AAA7-B76BFC6BA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949" y="2897579"/>
            <a:ext cx="6248074" cy="3124037"/>
          </a:xfrm>
          <a:prstGeom prst="rect">
            <a:avLst/>
          </a:prstGeom>
        </p:spPr>
      </p:pic>
    </p:spTree>
    <p:extLst>
      <p:ext uri="{BB962C8B-B14F-4D97-AF65-F5344CB8AC3E}">
        <p14:creationId xmlns:p14="http://schemas.microsoft.com/office/powerpoint/2010/main" val="261792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99310" y="826642"/>
            <a:ext cx="11448746" cy="6386235"/>
          </a:xfrm>
          <a:prstGeom prst="rect">
            <a:avLst/>
          </a:prstGeom>
          <a:noFill/>
          <a:ln w="9525">
            <a:noFill/>
            <a:miter lim="800000"/>
            <a:headEnd/>
            <a:tailEnd/>
          </a:ln>
        </p:spPr>
        <p:txBody>
          <a:bodyPr wrap="square">
            <a:spAutoFit/>
          </a:bodyPr>
          <a:lstStyle/>
          <a:p>
            <a:r>
              <a:rPr lang="en-US" b="1" dirty="0">
                <a:solidFill>
                  <a:srgbClr val="0070C0"/>
                </a:solidFill>
              </a:rPr>
              <a:t>If I am admitted, will I be able to enroll in the master's degree, even if I have still pending to pass the Bachelor Thesis(TFG )to be graduated?</a:t>
            </a:r>
          </a:p>
          <a:p>
            <a:endParaRPr lang="en-US" dirty="0">
              <a:solidFill>
                <a:srgbClr val="0070C0"/>
              </a:solidFill>
            </a:endParaRPr>
          </a:p>
          <a:p>
            <a:r>
              <a:rPr lang="en-US" dirty="0"/>
              <a:t>Only those students that can officially prove that they have paid the Bachelor Title fees will be allowed to enroll.</a:t>
            </a:r>
          </a:p>
          <a:p>
            <a:r>
              <a:rPr lang="en-US" dirty="0"/>
              <a:t>But only for UPC BACHELOR students:</a:t>
            </a:r>
          </a:p>
          <a:p>
            <a:endParaRPr lang="en-US" dirty="0">
              <a:highlight>
                <a:srgbClr val="FFFF00"/>
              </a:highlight>
            </a:endParaRPr>
          </a:p>
          <a:p>
            <a:r>
              <a:rPr lang="en-US" dirty="0"/>
              <a:t>The modification of the ETSETB masters ‘regulation (*) establishes that </a:t>
            </a:r>
            <a:r>
              <a:rPr lang="en-US" b="1" dirty="0"/>
              <a:t>it will only be allowed to enroll</a:t>
            </a:r>
            <a:r>
              <a:rPr lang="en-US" dirty="0"/>
              <a:t> the Bachelor’s UPC students (on the days established for each semester without the need for a place reservation) </a:t>
            </a:r>
            <a:r>
              <a:rPr lang="en-US" b="1" dirty="0"/>
              <a:t>if the only remaining ECTS to pass are exclusively those of the bachelor thesis (TFG)</a:t>
            </a:r>
            <a:r>
              <a:rPr lang="en-US" dirty="0"/>
              <a:t> and only if the student can prove that the BACHELOR Thesis is correctly enrolled. All the other ECTS have to appear officially passed in your academic transcript in order to be allowed to enroll.</a:t>
            </a:r>
          </a:p>
          <a:p>
            <a:endParaRPr lang="en-US" dirty="0"/>
          </a:p>
          <a:p>
            <a:r>
              <a:rPr lang="en-US" sz="1400" i="1" dirty="0"/>
              <a:t>(*) the Point 1.2. Access to the master's degree studies of the </a:t>
            </a:r>
            <a:r>
              <a:rPr lang="en-US" sz="1400" i="1" dirty="0">
                <a:hlinkClick r:id="rId2"/>
              </a:rPr>
              <a:t>NAGRAMA</a:t>
            </a:r>
            <a:r>
              <a:rPr lang="en-US" sz="1400" i="1" dirty="0"/>
              <a:t> establishes that “The center responsible for the degree may define additional conditions on the credits pending, or not allow access” </a:t>
            </a:r>
          </a:p>
          <a:p>
            <a:pPr marL="0" lvl="2">
              <a:lnSpc>
                <a:spcPct val="120000"/>
              </a:lnSpc>
              <a:spcBef>
                <a:spcPct val="50000"/>
              </a:spcBef>
            </a:pPr>
            <a:r>
              <a:rPr lang="en-US" sz="1100" dirty="0">
                <a:latin typeface="Arial" panose="020B0604020202020204" pitchFamily="34" charset="0"/>
                <a:cs typeface="Arial" panose="020B0604020202020204" pitchFamily="34" charset="0"/>
              </a:rPr>
              <a:t>In view of the special circumstances, the necessary means will be enabled so that the late readings can begin the master's degree only if it’s approved by the master TUTOR and master coordinator by requesting and </a:t>
            </a:r>
            <a:r>
              <a:rPr lang="en-US" sz="1100" b="1" dirty="0">
                <a:latin typeface="Arial" panose="020B0604020202020204" pitchFamily="34" charset="0"/>
                <a:cs typeface="Arial" panose="020B0604020202020204" pitchFamily="34" charset="0"/>
              </a:rPr>
              <a:t>paying the Place Reservation fees </a:t>
            </a:r>
            <a:r>
              <a:rPr lang="en-US" sz="1100" dirty="0">
                <a:latin typeface="Arial" panose="020B0604020202020204" pitchFamily="34" charset="0"/>
                <a:cs typeface="Arial" panose="020B0604020202020204" pitchFamily="34" charset="0"/>
              </a:rPr>
              <a:t>in the event of the day of registration they are not yet graduated.</a:t>
            </a:r>
          </a:p>
          <a:p>
            <a:pPr marL="285750" lvl="2" indent="-285750" algn="just">
              <a:spcBef>
                <a:spcPct val="50000"/>
              </a:spcBef>
              <a:buFont typeface="Wingdings" panose="05000000000000000000" pitchFamily="2" charset="2"/>
              <a:buChar char="ü"/>
            </a:pPr>
            <a:r>
              <a:rPr lang="en-US" sz="1100" dirty="0">
                <a:latin typeface="Arial" panose="020B0604020202020204" pitchFamily="34" charset="0"/>
                <a:cs typeface="Arial" panose="020B0604020202020204" pitchFamily="34" charset="0"/>
              </a:rPr>
              <a:t>Students that </a:t>
            </a:r>
            <a:r>
              <a:rPr lang="en-US" sz="1100" b="1" dirty="0">
                <a:latin typeface="Arial" panose="020B0604020202020204" pitchFamily="34" charset="0"/>
                <a:cs typeface="Arial" panose="020B0604020202020204" pitchFamily="34" charset="0"/>
              </a:rPr>
              <a:t>present their bachelor final thesis after enrolment date :</a:t>
            </a:r>
          </a:p>
          <a:p>
            <a:pPr marL="742950" lvl="3" indent="-285750" algn="just">
              <a:spcBef>
                <a:spcPct val="50000"/>
              </a:spcBef>
              <a:buFont typeface="Wingdings" panose="05000000000000000000" pitchFamily="2" charset="2"/>
              <a:buChar char="ü"/>
            </a:pPr>
            <a:r>
              <a:rPr lang="en-US" sz="1100" dirty="0">
                <a:latin typeface="Arial" panose="020B0604020202020204" pitchFamily="34" charset="0"/>
                <a:cs typeface="Arial" panose="020B0604020202020204" pitchFamily="34" charset="0"/>
              </a:rPr>
              <a:t>These students must contact their tutor to inform of this situation and determine the subjects they will follow.</a:t>
            </a:r>
          </a:p>
          <a:p>
            <a:pPr marL="742950" lvl="3" indent="-285750" algn="just">
              <a:spcBef>
                <a:spcPct val="50000"/>
              </a:spcBef>
              <a:buFont typeface="Wingdings" panose="05000000000000000000" pitchFamily="2" charset="2"/>
              <a:buChar char="ü"/>
            </a:pPr>
            <a:r>
              <a:rPr lang="en-US" sz="1100" dirty="0">
                <a:latin typeface="Arial" panose="020B0604020202020204" pitchFamily="34" charset="0"/>
                <a:cs typeface="Arial" panose="020B0604020202020204" pitchFamily="34" charset="0"/>
              </a:rPr>
              <a:t>Request</a:t>
            </a:r>
            <a:r>
              <a:rPr lang="en-US" sz="1100" dirty="0">
                <a:latin typeface="Arial" panose="020B0604020202020204" pitchFamily="34" charset="0"/>
                <a:cs typeface="Arial" panose="020B0604020202020204" pitchFamily="34" charset="0"/>
                <a:hlinkClick r:id="rId3"/>
              </a:rPr>
              <a:t> SEU-ELECTRONICA </a:t>
            </a:r>
            <a:r>
              <a:rPr lang="en-US" sz="1100" dirty="0">
                <a:latin typeface="Arial" panose="020B0604020202020204" pitchFamily="34" charset="0"/>
                <a:cs typeface="Arial" panose="020B0604020202020204" pitchFamily="34" charset="0"/>
              </a:rPr>
              <a:t>a “</a:t>
            </a:r>
            <a:r>
              <a:rPr lang="ca-ES" sz="1100" dirty="0">
                <a:latin typeface="Arial" panose="020B0604020202020204" pitchFamily="34" charset="0"/>
                <a:cs typeface="Arial" panose="020B0604020202020204" pitchFamily="34" charset="0"/>
              </a:rPr>
              <a:t>Reserva de Plaça </a:t>
            </a:r>
            <a:r>
              <a:rPr lang="en-US" sz="1100" dirty="0">
                <a:latin typeface="Arial" panose="020B0604020202020204" pitchFamily="34" charset="0"/>
                <a:cs typeface="Arial" panose="020B0604020202020204" pitchFamily="34" charset="0"/>
              </a:rPr>
              <a:t>/Place Reservation” until they enroll, otherwise their place will be given to those candidates in the waiting list.</a:t>
            </a:r>
          </a:p>
          <a:p>
            <a:pPr marL="914400" lvl="4" algn="just">
              <a:spcBef>
                <a:spcPct val="50000"/>
              </a:spcBef>
            </a:pPr>
            <a:r>
              <a:rPr lang="en-US" sz="1000" dirty="0">
                <a:latin typeface="Arial" panose="020B0604020202020204" pitchFamily="34" charset="0"/>
                <a:cs typeface="Arial" panose="020B0604020202020204" pitchFamily="34" charset="0"/>
              </a:rPr>
              <a:t>(</a:t>
            </a:r>
            <a:r>
              <a:rPr lang="es-ES" sz="1000" dirty="0">
                <a:hlinkClick r:id="rId3"/>
              </a:rPr>
              <a:t>https://seuelectronica.upc.edu/ca/Tramits/Instancia_Director_Directora_Dega_Degana_Academics</a:t>
            </a:r>
            <a:r>
              <a:rPr lang="es-ES" sz="1000" dirty="0"/>
              <a:t> )</a:t>
            </a:r>
            <a:endParaRPr lang="en-US" sz="1000" dirty="0">
              <a:latin typeface="Arial" panose="020B0604020202020204" pitchFamily="34" charset="0"/>
              <a:cs typeface="Arial" panose="020B0604020202020204" pitchFamily="34" charset="0"/>
            </a:endParaRPr>
          </a:p>
          <a:p>
            <a:pPr marL="742950" lvl="3" indent="-285750" algn="just">
              <a:spcBef>
                <a:spcPct val="50000"/>
              </a:spcBef>
              <a:buFont typeface="Wingdings" panose="05000000000000000000" pitchFamily="2" charset="2"/>
              <a:buChar char="ü"/>
            </a:pPr>
            <a:r>
              <a:rPr lang="en-US" sz="1100" dirty="0">
                <a:latin typeface="Arial" panose="020B0604020202020204" pitchFamily="34" charset="0"/>
                <a:cs typeface="Arial" panose="020B0604020202020204" pitchFamily="34" charset="0"/>
              </a:rPr>
              <a:t>Will be allowed to enroll later (loosing the ranking enrolment order:  with no right to reserve places in any specific subject or groups) but </a:t>
            </a:r>
            <a:r>
              <a:rPr lang="en-US" sz="1100" b="1" dirty="0">
                <a:latin typeface="Arial" panose="020B0604020202020204" pitchFamily="34" charset="0"/>
                <a:cs typeface="Arial" panose="020B0604020202020204" pitchFamily="34" charset="0"/>
              </a:rPr>
              <a:t>October 31 the latest! </a:t>
            </a:r>
          </a:p>
          <a:p>
            <a:pPr marL="742950" lvl="3" indent="-285750" algn="just">
              <a:spcBef>
                <a:spcPct val="50000"/>
              </a:spcBef>
              <a:buFont typeface="Wingdings" panose="05000000000000000000" pitchFamily="2" charset="2"/>
              <a:buChar char="ü"/>
            </a:pPr>
            <a:r>
              <a:rPr lang="en-US" sz="1100" dirty="0">
                <a:latin typeface="Arial" panose="020B0604020202020204" pitchFamily="34" charset="0"/>
                <a:cs typeface="Arial" panose="020B0604020202020204" pitchFamily="34" charset="0"/>
              </a:rPr>
              <a:t>They must proved with the </a:t>
            </a:r>
            <a:r>
              <a:rPr lang="en-GB" sz="1100" b="1" dirty="0"/>
              <a:t>DIGITALLY SIGNED certificate</a:t>
            </a:r>
            <a:r>
              <a:rPr lang="en-US" sz="1100" dirty="0">
                <a:latin typeface="Arial" panose="020B0604020202020204" pitchFamily="34" charset="0"/>
                <a:cs typeface="Arial" panose="020B0604020202020204" pitchFamily="34" charset="0"/>
              </a:rPr>
              <a:t> that they have paid the fees for the issuing of the Bachelor’s diploma. Otherwise they won’t be able to enroll.</a:t>
            </a:r>
          </a:p>
          <a:p>
            <a:pPr>
              <a:lnSpc>
                <a:spcPct val="120000"/>
              </a:lnSpc>
              <a:spcBef>
                <a:spcPct val="50000"/>
              </a:spcBef>
              <a:buFontTx/>
              <a:buChar char="-"/>
            </a:pPr>
            <a:endParaRPr lang="es-ES" sz="1500" dirty="0">
              <a:latin typeface="Verdana" pitchFamily="34" charset="0"/>
            </a:endParaRPr>
          </a:p>
        </p:txBody>
      </p:sp>
      <p:sp>
        <p:nvSpPr>
          <p:cNvPr id="7" name="Rectangle 2"/>
          <p:cNvSpPr>
            <a:spLocks noChangeArrowheads="1"/>
          </p:cNvSpPr>
          <p:nvPr/>
        </p:nvSpPr>
        <p:spPr bwMode="auto">
          <a:xfrm rot="5400000">
            <a:off x="5723277" y="-5723278"/>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Enrolment</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information</a:t>
            </a:r>
            <a:endParaRPr lang="ca-E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697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a:latin typeface="Arial" panose="020B0604020202020204" pitchFamily="34" charset="0"/>
                <a:cs typeface="Arial" panose="020B0604020202020204" pitchFamily="34" charset="0"/>
              </a:rPr>
              <a:t>REQUIRED E-SECRETARIA </a:t>
            </a:r>
            <a:r>
              <a:rPr lang="es-ES" sz="5400" dirty="0" err="1">
                <a:latin typeface="Arial" panose="020B0604020202020204" pitchFamily="34" charset="0"/>
                <a:cs typeface="Arial" panose="020B0604020202020204" pitchFamily="34" charset="0"/>
              </a:rPr>
              <a:t>signature</a:t>
            </a:r>
            <a:endParaRPr lang="ca-ES" sz="54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pic>
        <p:nvPicPr>
          <p:cNvPr id="8" name="Imatge 7"/>
          <p:cNvPicPr>
            <a:picLocks noChangeAspect="1"/>
          </p:cNvPicPr>
          <p:nvPr/>
        </p:nvPicPr>
        <p:blipFill>
          <a:blip r:embed="rId3"/>
          <a:stretch>
            <a:fillRect/>
          </a:stretch>
        </p:blipFill>
        <p:spPr>
          <a:xfrm>
            <a:off x="8232077" y="4724403"/>
            <a:ext cx="2426418" cy="1249788"/>
          </a:xfrm>
          <a:prstGeom prst="rect">
            <a:avLst/>
          </a:prstGeom>
        </p:spPr>
      </p:pic>
      <p:pic>
        <p:nvPicPr>
          <p:cNvPr id="12" name="Imatge 11">
            <a:extLst>
              <a:ext uri="{FF2B5EF4-FFF2-40B4-BE49-F238E27FC236}">
                <a16:creationId xmlns:a16="http://schemas.microsoft.com/office/drawing/2014/main" id="{1A4A9C7A-C2BE-4857-9737-0D8BE9DE1106}"/>
              </a:ext>
            </a:extLst>
          </p:cNvPr>
          <p:cNvPicPr>
            <a:picLocks noChangeAspect="1"/>
          </p:cNvPicPr>
          <p:nvPr/>
        </p:nvPicPr>
        <p:blipFill>
          <a:blip r:embed="rId4"/>
          <a:stretch>
            <a:fillRect/>
          </a:stretch>
        </p:blipFill>
        <p:spPr>
          <a:xfrm>
            <a:off x="122441" y="988205"/>
            <a:ext cx="5610225" cy="872346"/>
          </a:xfrm>
          <a:prstGeom prst="rect">
            <a:avLst/>
          </a:prstGeom>
        </p:spPr>
      </p:pic>
      <p:sp>
        <p:nvSpPr>
          <p:cNvPr id="15" name="Rectangle 14">
            <a:extLst>
              <a:ext uri="{FF2B5EF4-FFF2-40B4-BE49-F238E27FC236}">
                <a16:creationId xmlns:a16="http://schemas.microsoft.com/office/drawing/2014/main" id="{3483E52F-BB7F-447E-8908-6C3CDE45792C}"/>
              </a:ext>
            </a:extLst>
          </p:cNvPr>
          <p:cNvSpPr/>
          <p:nvPr/>
        </p:nvSpPr>
        <p:spPr>
          <a:xfrm>
            <a:off x="775005" y="1997579"/>
            <a:ext cx="5259774" cy="2215991"/>
          </a:xfrm>
          <a:prstGeom prst="rect">
            <a:avLst/>
          </a:prstGeom>
        </p:spPr>
        <p:txBody>
          <a:bodyPr wrap="square">
            <a:spAutoFit/>
          </a:bodyPr>
          <a:lstStyle/>
          <a:p>
            <a:pPr marL="285750" lvl="0" indent="-285750">
              <a:buFont typeface="Wingdings" panose="05000000000000000000" pitchFamily="2" charset="2"/>
              <a:buChar char="ü"/>
            </a:pPr>
            <a:r>
              <a:rPr lang="en-US" sz="2800" dirty="0">
                <a:solidFill>
                  <a:prstClr val="black"/>
                </a:solidFill>
              </a:rPr>
              <a:t>Before enrolment, you must sing the mandatory commitment to academic integrity</a:t>
            </a:r>
          </a:p>
          <a:p>
            <a:pPr marL="285750" lvl="0" indent="-285750">
              <a:buFont typeface="Wingdings" panose="05000000000000000000" pitchFamily="2" charset="2"/>
              <a:buChar char="ü"/>
            </a:pPr>
            <a:endParaRPr lang="en-US" dirty="0">
              <a:solidFill>
                <a:prstClr val="black"/>
              </a:solidFill>
              <a:highlight>
                <a:srgbClr val="FFFF00"/>
              </a:highlight>
            </a:endParaRPr>
          </a:p>
          <a:p>
            <a:pPr marL="285750" indent="-285750">
              <a:buFont typeface="Wingdings" panose="05000000000000000000" pitchFamily="2" charset="2"/>
              <a:buChar char="ü"/>
            </a:pPr>
            <a:endParaRPr lang="en-US" dirty="0">
              <a:solidFill>
                <a:prstClr val="black"/>
              </a:solidFill>
              <a:highlight>
                <a:srgbClr val="FFFF00"/>
              </a:highlight>
            </a:endParaRPr>
          </a:p>
          <a:p>
            <a:pPr marL="285750" indent="-285750">
              <a:buFont typeface="Wingdings" panose="05000000000000000000" pitchFamily="2" charset="2"/>
              <a:buChar char="ü"/>
            </a:pPr>
            <a:endParaRPr lang="en-US" dirty="0">
              <a:solidFill>
                <a:prstClr val="black"/>
              </a:solidFill>
            </a:endParaRPr>
          </a:p>
        </p:txBody>
      </p:sp>
      <p:pic>
        <p:nvPicPr>
          <p:cNvPr id="3" name="Imatge 2">
            <a:extLst>
              <a:ext uri="{FF2B5EF4-FFF2-40B4-BE49-F238E27FC236}">
                <a16:creationId xmlns:a16="http://schemas.microsoft.com/office/drawing/2014/main" id="{B93323C6-7CE5-40AC-AF3F-D2F02C01BC62}"/>
              </a:ext>
            </a:extLst>
          </p:cNvPr>
          <p:cNvPicPr>
            <a:picLocks noChangeAspect="1"/>
          </p:cNvPicPr>
          <p:nvPr/>
        </p:nvPicPr>
        <p:blipFill>
          <a:blip r:embed="rId5"/>
          <a:stretch>
            <a:fillRect/>
          </a:stretch>
        </p:blipFill>
        <p:spPr>
          <a:xfrm>
            <a:off x="5924043" y="988205"/>
            <a:ext cx="6145516" cy="2858865"/>
          </a:xfrm>
          <a:prstGeom prst="rect">
            <a:avLst/>
          </a:prstGeom>
        </p:spPr>
      </p:pic>
      <p:sp>
        <p:nvSpPr>
          <p:cNvPr id="2" name="Rectangle 1">
            <a:extLst>
              <a:ext uri="{FF2B5EF4-FFF2-40B4-BE49-F238E27FC236}">
                <a16:creationId xmlns:a16="http://schemas.microsoft.com/office/drawing/2014/main" id="{D2CCDA2E-45EB-4801-808C-72474CF37FAB}"/>
              </a:ext>
            </a:extLst>
          </p:cNvPr>
          <p:cNvSpPr/>
          <p:nvPr/>
        </p:nvSpPr>
        <p:spPr>
          <a:xfrm>
            <a:off x="501772" y="4045204"/>
            <a:ext cx="6096000" cy="2492990"/>
          </a:xfrm>
          <a:prstGeom prst="rect">
            <a:avLst/>
          </a:prstGeom>
        </p:spPr>
        <p:txBody>
          <a:bodyPr>
            <a:spAutoFit/>
          </a:bodyPr>
          <a:lstStyle/>
          <a:p>
            <a:pPr marL="285750" indent="-285750">
              <a:buFont typeface="Wingdings" panose="05000000000000000000" pitchFamily="2" charset="2"/>
              <a:buChar char="ü"/>
            </a:pPr>
            <a:r>
              <a:rPr lang="en-US" sz="2400" dirty="0"/>
              <a:t>If you are going to pay by direct debit or in instalments, you need to have a bank account of one of the SEPA countries at least one week prior the enrolment to have time to be approved.</a:t>
            </a:r>
          </a:p>
          <a:p>
            <a:pPr marL="742950" lvl="1" indent="-285750">
              <a:buFont typeface="Wingdings" panose="05000000000000000000" pitchFamily="2" charset="2"/>
              <a:buChar char="Ø"/>
            </a:pPr>
            <a:r>
              <a:rPr lang="en-US" dirty="0"/>
              <a:t> </a:t>
            </a:r>
            <a:r>
              <a:rPr lang="en-US" dirty="0">
                <a:hlinkClick r:id="rId6"/>
              </a:rPr>
              <a:t>NEW: Add or modify a Bank Account.</a:t>
            </a:r>
            <a:endParaRPr lang="en-US" dirty="0"/>
          </a:p>
          <a:p>
            <a:pPr lvl="1"/>
            <a:r>
              <a:rPr lang="en-US" dirty="0"/>
              <a:t>   (see page 19 of this guide)</a:t>
            </a:r>
          </a:p>
        </p:txBody>
      </p:sp>
    </p:spTree>
    <p:extLst>
      <p:ext uri="{BB962C8B-B14F-4D97-AF65-F5344CB8AC3E}">
        <p14:creationId xmlns:p14="http://schemas.microsoft.com/office/powerpoint/2010/main" val="315907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4800" dirty="0">
                <a:latin typeface="Arial" panose="020B0604020202020204" pitchFamily="34" charset="0"/>
                <a:cs typeface="Arial" panose="020B0604020202020204" pitchFamily="34" charset="0"/>
              </a:rPr>
              <a:t>e-secretaria: </a:t>
            </a:r>
            <a:r>
              <a:rPr lang="es-ES" sz="4800" dirty="0" err="1">
                <a:latin typeface="Arial" panose="020B0604020202020204" pitchFamily="34" charset="0"/>
                <a:cs typeface="Arial" panose="020B0604020202020204" pitchFamily="34" charset="0"/>
              </a:rPr>
              <a:t>Payments</a:t>
            </a:r>
            <a:endParaRPr lang="ca-ES" sz="4800" dirty="0">
              <a:latin typeface="Arial" panose="020B0604020202020204" pitchFamily="34" charset="0"/>
              <a:cs typeface="Arial" panose="020B0604020202020204" pitchFamily="34" charset="0"/>
            </a:endParaRPr>
          </a:p>
        </p:txBody>
      </p:sp>
      <p:sp>
        <p:nvSpPr>
          <p:cNvPr id="8" name="Marcador de contenido 2"/>
          <p:cNvSpPr txBox="1">
            <a:spLocks/>
          </p:cNvSpPr>
          <p:nvPr/>
        </p:nvSpPr>
        <p:spPr>
          <a:xfrm>
            <a:off x="245225" y="812694"/>
            <a:ext cx="11564389" cy="133563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If you are going to pay by direct debit or in instalments, you need to have a bank account of one of the SEPA countries.</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hlinkClick r:id="rId2"/>
              </a:rPr>
              <a:t> NEW: Add or modify a Bank Account.</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You won't need this document if you are going to pay in one only payment (by Visa or </a:t>
            </a:r>
            <a:r>
              <a:rPr lang="en-US" sz="2000" dirty="0" err="1">
                <a:latin typeface="Arial" panose="020B0604020202020204" pitchFamily="34" charset="0"/>
                <a:cs typeface="Arial" panose="020B0604020202020204" pitchFamily="34" charset="0"/>
              </a:rPr>
              <a:t>Mastercard</a:t>
            </a:r>
            <a:r>
              <a:rPr lang="en-US" sz="2000" dirty="0">
                <a:latin typeface="Arial" panose="020B0604020202020204" pitchFamily="34" charset="0"/>
                <a:cs typeface="Arial" panose="020B0604020202020204" pitchFamily="34" charset="0"/>
              </a:rPr>
              <a:t> through e-</a:t>
            </a:r>
            <a:r>
              <a:rPr lang="en-US" sz="2000" dirty="0" err="1">
                <a:latin typeface="Arial" panose="020B0604020202020204" pitchFamily="34" charset="0"/>
                <a:cs typeface="Arial" panose="020B0604020202020204" pitchFamily="34" charset="0"/>
              </a:rPr>
              <a:t>Secretaria</a:t>
            </a:r>
            <a:r>
              <a:rPr lang="en-US" sz="2000" dirty="0">
                <a:latin typeface="Arial" panose="020B0604020202020204" pitchFamily="34" charset="0"/>
                <a:cs typeface="Arial" panose="020B0604020202020204" pitchFamily="34" charset="0"/>
              </a:rPr>
              <a:t> or cash at one of the bank entities that will appear at the enrollment form).</a:t>
            </a:r>
            <a:endParaRPr lang="ca-ES" sz="2000" dirty="0">
              <a:latin typeface="Arial" panose="020B0604020202020204" pitchFamily="34" charset="0"/>
              <a:cs typeface="Arial" panose="020B0604020202020204" pitchFamily="34" charset="0"/>
            </a:endParaRPr>
          </a:p>
          <a:p>
            <a:endParaRPr lang="ca-ES" dirty="0"/>
          </a:p>
        </p:txBody>
      </p:sp>
      <p:pic>
        <p:nvPicPr>
          <p:cNvPr id="6" name="Imagen 5">
            <a:extLst>
              <a:ext uri="{FF2B5EF4-FFF2-40B4-BE49-F238E27FC236}">
                <a16:creationId xmlns:a16="http://schemas.microsoft.com/office/drawing/2014/main" id="{CECF9049-6DB5-48DB-B787-479AB5CCE838}"/>
              </a:ext>
            </a:extLst>
          </p:cNvPr>
          <p:cNvPicPr>
            <a:picLocks noChangeAspect="1"/>
          </p:cNvPicPr>
          <p:nvPr/>
        </p:nvPicPr>
        <p:blipFill>
          <a:blip r:embed="rId3"/>
          <a:stretch>
            <a:fillRect/>
          </a:stretch>
        </p:blipFill>
        <p:spPr>
          <a:xfrm>
            <a:off x="7219972" y="1982020"/>
            <a:ext cx="1194654" cy="166309"/>
          </a:xfrm>
          <a:prstGeom prst="rect">
            <a:avLst/>
          </a:prstGeom>
        </p:spPr>
      </p:pic>
      <p:pic>
        <p:nvPicPr>
          <p:cNvPr id="4" name="Imatge 3">
            <a:extLst>
              <a:ext uri="{FF2B5EF4-FFF2-40B4-BE49-F238E27FC236}">
                <a16:creationId xmlns:a16="http://schemas.microsoft.com/office/drawing/2014/main" id="{76E5DB1F-2FDE-4B4A-BD79-B672121CE17A}"/>
              </a:ext>
            </a:extLst>
          </p:cNvPr>
          <p:cNvPicPr>
            <a:picLocks noChangeAspect="1"/>
          </p:cNvPicPr>
          <p:nvPr/>
        </p:nvPicPr>
        <p:blipFill>
          <a:blip r:embed="rId4"/>
          <a:stretch>
            <a:fillRect/>
          </a:stretch>
        </p:blipFill>
        <p:spPr>
          <a:xfrm>
            <a:off x="0" y="2242566"/>
            <a:ext cx="12192000" cy="4080387"/>
          </a:xfrm>
          <a:prstGeom prst="rect">
            <a:avLst/>
          </a:prstGeom>
        </p:spPr>
      </p:pic>
    </p:spTree>
    <p:extLst>
      <p:ext uri="{BB962C8B-B14F-4D97-AF65-F5344CB8AC3E}">
        <p14:creationId xmlns:p14="http://schemas.microsoft.com/office/powerpoint/2010/main" val="1041462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9628" y="0"/>
            <a:ext cx="12203084" cy="6804175"/>
          </a:xfrm>
          <a:prstGeom prst="rect">
            <a:avLst/>
          </a:prstGeom>
        </p:spPr>
      </p:pic>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a:latin typeface="Arial" panose="020B0604020202020204" pitchFamily="34" charset="0"/>
                <a:cs typeface="Arial" panose="020B0604020202020204" pitchFamily="34" charset="0"/>
              </a:rPr>
              <a:t>PAYMENT OPTIONS</a:t>
            </a:r>
            <a:endParaRPr lang="ca-ES" sz="5400" dirty="0">
              <a:latin typeface="Arial" panose="020B0604020202020204" pitchFamily="34" charset="0"/>
              <a:cs typeface="Arial" panose="020B0604020202020204" pitchFamily="34" charset="0"/>
            </a:endParaRPr>
          </a:p>
        </p:txBody>
      </p:sp>
      <p:sp>
        <p:nvSpPr>
          <p:cNvPr id="17" name="Rectángulo 16"/>
          <p:cNvSpPr/>
          <p:nvPr/>
        </p:nvSpPr>
        <p:spPr>
          <a:xfrm>
            <a:off x="85206" y="739265"/>
            <a:ext cx="5866708" cy="1255728"/>
          </a:xfrm>
          <a:prstGeom prst="rect">
            <a:avLst/>
          </a:prstGeom>
        </p:spPr>
        <p:txBody>
          <a:bodyPr wrap="square">
            <a:spAutoFit/>
          </a:bodyPr>
          <a:lstStyle/>
          <a:p>
            <a:pPr marL="0" lvl="2" fontAlgn="base">
              <a:lnSpc>
                <a:spcPct val="120000"/>
              </a:lnSpc>
              <a:spcBef>
                <a:spcPct val="50000"/>
              </a:spcBef>
              <a:spcAft>
                <a:spcPct val="0"/>
              </a:spcAft>
            </a:pPr>
            <a:r>
              <a:rPr lang="es-ES" dirty="0">
                <a:hlinkClick r:id="rId3"/>
              </a:rPr>
              <a:t>MASTERS. </a:t>
            </a:r>
            <a:r>
              <a:rPr lang="es-ES" dirty="0" err="1">
                <a:hlinkClick r:id="rId3"/>
              </a:rPr>
              <a:t>Enrolment</a:t>
            </a:r>
            <a:r>
              <a:rPr lang="es-ES" dirty="0">
                <a:hlinkClick r:id="rId3"/>
              </a:rPr>
              <a:t> New </a:t>
            </a:r>
            <a:r>
              <a:rPr lang="es-ES" dirty="0" err="1">
                <a:hlinkClick r:id="rId3"/>
              </a:rPr>
              <a:t>students</a:t>
            </a:r>
            <a:endParaRPr lang="en-US" dirty="0"/>
          </a:p>
          <a:p>
            <a:endParaRPr lang="en-US" dirty="0">
              <a:effectLst/>
            </a:endParaRPr>
          </a:p>
          <a:p>
            <a:pPr lvl="0" eaLnBrk="0" fontAlgn="base" hangingPunct="0">
              <a:spcBef>
                <a:spcPct val="0"/>
              </a:spcBef>
              <a:spcAft>
                <a:spcPct val="0"/>
              </a:spcAft>
            </a:pPr>
            <a:endParaRPr lang="es-ES" altLang="ca-ES" dirty="0">
              <a:solidFill>
                <a:prstClr val="black"/>
              </a:solidFill>
              <a:latin typeface="Arial" panose="020B0604020202020204" pitchFamily="34" charset="0"/>
            </a:endParaRPr>
          </a:p>
          <a:p>
            <a:pPr lvl="0" eaLnBrk="0" fontAlgn="base" hangingPunct="0">
              <a:spcBef>
                <a:spcPct val="0"/>
              </a:spcBef>
              <a:spcAft>
                <a:spcPct val="0"/>
              </a:spcAft>
            </a:pPr>
            <a:endParaRPr lang="ca-ES" altLang="ca-ES" dirty="0">
              <a:solidFill>
                <a:prstClr val="black"/>
              </a:solidFill>
              <a:latin typeface="Arial" panose="020B0604020202020204" pitchFamily="34" charset="0"/>
            </a:endParaRPr>
          </a:p>
        </p:txBody>
      </p:sp>
      <p:pic>
        <p:nvPicPr>
          <p:cNvPr id="4" name="Imagen 3"/>
          <p:cNvPicPr>
            <a:picLocks noChangeAspect="1"/>
          </p:cNvPicPr>
          <p:nvPr/>
        </p:nvPicPr>
        <p:blipFill>
          <a:blip r:embed="rId4"/>
          <a:stretch>
            <a:fillRect/>
          </a:stretch>
        </p:blipFill>
        <p:spPr>
          <a:xfrm>
            <a:off x="7602788" y="4724403"/>
            <a:ext cx="1258579" cy="185694"/>
          </a:xfrm>
          <a:prstGeom prst="rect">
            <a:avLst/>
          </a:prstGeom>
        </p:spPr>
      </p:pic>
      <p:pic>
        <p:nvPicPr>
          <p:cNvPr id="6" name="Imagen 5">
            <a:extLst>
              <a:ext uri="{FF2B5EF4-FFF2-40B4-BE49-F238E27FC236}">
                <a16:creationId xmlns:a16="http://schemas.microsoft.com/office/drawing/2014/main" id="{54947FD5-9641-42FC-B35D-F49E7E181D90}"/>
              </a:ext>
            </a:extLst>
          </p:cNvPr>
          <p:cNvPicPr>
            <a:picLocks noChangeAspect="1"/>
          </p:cNvPicPr>
          <p:nvPr/>
        </p:nvPicPr>
        <p:blipFill>
          <a:blip r:embed="rId5"/>
          <a:stretch>
            <a:fillRect/>
          </a:stretch>
        </p:blipFill>
        <p:spPr>
          <a:xfrm>
            <a:off x="6491746" y="718457"/>
            <a:ext cx="5700254" cy="4846740"/>
          </a:xfrm>
          <a:prstGeom prst="rect">
            <a:avLst/>
          </a:prstGeom>
        </p:spPr>
      </p:pic>
      <p:sp>
        <p:nvSpPr>
          <p:cNvPr id="8" name="Rectángulo 7">
            <a:extLst>
              <a:ext uri="{FF2B5EF4-FFF2-40B4-BE49-F238E27FC236}">
                <a16:creationId xmlns:a16="http://schemas.microsoft.com/office/drawing/2014/main" id="{B43EA67C-5BD3-405E-879D-DA5A111A471C}"/>
              </a:ext>
            </a:extLst>
          </p:cNvPr>
          <p:cNvSpPr/>
          <p:nvPr/>
        </p:nvSpPr>
        <p:spPr>
          <a:xfrm>
            <a:off x="195100" y="1432664"/>
            <a:ext cx="6209113" cy="5632311"/>
          </a:xfrm>
          <a:prstGeom prst="rect">
            <a:avLst/>
          </a:prstGeom>
        </p:spPr>
        <p:txBody>
          <a:bodyPr wrap="square">
            <a:spAutoFit/>
          </a:bodyPr>
          <a:lstStyle/>
          <a:p>
            <a:r>
              <a:rPr lang="en-US" b="1" dirty="0">
                <a:hlinkClick r:id="rId6"/>
              </a:rPr>
              <a:t>Payment options</a:t>
            </a:r>
            <a:endParaRPr lang="en-US" b="1" dirty="0"/>
          </a:p>
          <a:p>
            <a:endParaRPr lang="en-US" b="1" dirty="0"/>
          </a:p>
          <a:p>
            <a:r>
              <a:rPr lang="en-US" dirty="0"/>
              <a:t>Consult the option for </a:t>
            </a:r>
            <a:r>
              <a:rPr lang="en-US" dirty="0">
                <a:hlinkClick r:id="rId7"/>
              </a:rPr>
              <a:t>paying in two or three</a:t>
            </a:r>
            <a:r>
              <a:rPr lang="en-US" dirty="0"/>
              <a:t> instalments offered by the UPC.</a:t>
            </a:r>
          </a:p>
          <a:p>
            <a:endParaRPr lang="en-US" dirty="0"/>
          </a:p>
          <a:p>
            <a:r>
              <a:rPr lang="en-US" dirty="0"/>
              <a:t>The instalment options are as follows:</a:t>
            </a:r>
          </a:p>
          <a:p>
            <a:endParaRPr lang="en-US" dirty="0"/>
          </a:p>
          <a:p>
            <a:pPr>
              <a:buFont typeface="Arial" panose="020B0604020202020204" pitchFamily="34" charset="0"/>
              <a:buChar char="•"/>
            </a:pPr>
            <a:r>
              <a:rPr lang="en-US" dirty="0"/>
              <a:t>For semesterly enrolment (MEE/MET/MATT/MEF/CYBERS), 60% of the enrolment fees are paid when you enroll and the remaining 40% are paid in mid-December (enrolment in the first semester) or early April (enrolment in the second semester).</a:t>
            </a:r>
          </a:p>
          <a:p>
            <a:pPr>
              <a:buFont typeface="Arial" panose="020B0604020202020204" pitchFamily="34" charset="0"/>
              <a:buChar char="•"/>
            </a:pPr>
            <a:endParaRPr lang="en-US" dirty="0"/>
          </a:p>
          <a:p>
            <a:pPr>
              <a:buFont typeface="Arial" panose="020B0604020202020204" pitchFamily="34" charset="0"/>
              <a:buChar char="•"/>
            </a:pPr>
            <a:r>
              <a:rPr lang="en-US" dirty="0"/>
              <a:t>For annual enrolment (PHOTONIC) , 40% of the enrolment fees are paid when you enroll, 30% in mid-December and 30% on 1 March.</a:t>
            </a:r>
          </a:p>
          <a:p>
            <a:pPr>
              <a:buFont typeface="Arial" panose="020B0604020202020204" pitchFamily="34" charset="0"/>
              <a:buChar char="•"/>
            </a:pPr>
            <a:endParaRPr lang="en-US" dirty="0"/>
          </a:p>
          <a:p>
            <a:pPr marL="285750" indent="-285750">
              <a:buFont typeface="Wingdings" panose="05000000000000000000" pitchFamily="2" charset="2"/>
              <a:buChar char="Ø"/>
            </a:pPr>
            <a:r>
              <a:rPr lang="en-US" dirty="0"/>
              <a:t> You need to add a Bank Account in the e-</a:t>
            </a:r>
            <a:r>
              <a:rPr lang="en-US" dirty="0" err="1"/>
              <a:t>secretaria</a:t>
            </a:r>
            <a:r>
              <a:rPr lang="en-US" dirty="0"/>
              <a:t> </a:t>
            </a:r>
            <a:r>
              <a:rPr lang="en-US" dirty="0">
                <a:hlinkClick r:id="rId8"/>
              </a:rPr>
              <a:t>NEW: Add or modify a Bank Account.</a:t>
            </a:r>
            <a:endParaRPr lang="en-US" dirty="0"/>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35404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rot="5400000">
            <a:off x="5722936" y="-5714029"/>
            <a:ext cx="746126" cy="121920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ca-ES" altLang="ca-ES" sz="3200" dirty="0">
              <a:solidFill>
                <a:srgbClr val="000000"/>
              </a:solidFill>
              <a:latin typeface="Arial" panose="020B0604020202020204" pitchFamily="34" charset="0"/>
              <a:cs typeface="Arial" panose="020B0604020202020204" pitchFamily="34" charset="0"/>
            </a:endParaRPr>
          </a:p>
        </p:txBody>
      </p:sp>
      <p:sp>
        <p:nvSpPr>
          <p:cNvPr id="15364" name="Rectángulo 16"/>
          <p:cNvSpPr>
            <a:spLocks noChangeArrowheads="1"/>
          </p:cNvSpPr>
          <p:nvPr/>
        </p:nvSpPr>
        <p:spPr bwMode="auto">
          <a:xfrm>
            <a:off x="318784" y="3285369"/>
            <a:ext cx="6034516" cy="10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2" eaLnBrk="1" hangingPunct="1">
              <a:lnSpc>
                <a:spcPct val="120000"/>
              </a:lnSpc>
              <a:spcBef>
                <a:spcPct val="50000"/>
              </a:spcBef>
            </a:pPr>
            <a:r>
              <a:rPr lang="en-US" altLang="ca-ES" dirty="0">
                <a:solidFill>
                  <a:srgbClr val="000000"/>
                </a:solidFill>
                <a:hlinkClick r:id="rId2"/>
              </a:rPr>
              <a:t>Cost per credit and surcharge for repeat enrolment</a:t>
            </a:r>
            <a:endParaRPr lang="en-US" altLang="ca-ES" dirty="0">
              <a:solidFill>
                <a:srgbClr val="000000"/>
              </a:solidFill>
            </a:endParaRPr>
          </a:p>
          <a:p>
            <a:pPr marL="0" lvl="2" eaLnBrk="1" hangingPunct="1">
              <a:lnSpc>
                <a:spcPct val="120000"/>
              </a:lnSpc>
              <a:spcBef>
                <a:spcPct val="50000"/>
              </a:spcBef>
            </a:pPr>
            <a:r>
              <a:rPr lang="en-US" altLang="ca-ES" sz="1400" dirty="0">
                <a:solidFill>
                  <a:srgbClr val="000000"/>
                </a:solidFill>
              </a:rPr>
              <a:t>If you need to re-enroll the credits that you have not passed, there is a </a:t>
            </a:r>
            <a:r>
              <a:rPr lang="en-US" altLang="ca-ES" sz="1400" b="1" dirty="0">
                <a:solidFill>
                  <a:srgbClr val="000000"/>
                </a:solidFill>
              </a:rPr>
              <a:t>surcharge when you enroll for the second, third or fourth time.</a:t>
            </a:r>
            <a:endParaRPr lang="ca-ES" altLang="ca-ES" dirty="0">
              <a:solidFill>
                <a:srgbClr val="000000"/>
              </a:solidFill>
              <a:latin typeface="Arial" panose="020B0604020202020204" pitchFamily="34" charset="0"/>
            </a:endParaRPr>
          </a:p>
        </p:txBody>
      </p:sp>
      <p:sp>
        <p:nvSpPr>
          <p:cNvPr id="2" name="QuadreDeText 1"/>
          <p:cNvSpPr txBox="1"/>
          <p:nvPr/>
        </p:nvSpPr>
        <p:spPr>
          <a:xfrm>
            <a:off x="318783" y="755033"/>
            <a:ext cx="11414028" cy="2431435"/>
          </a:xfrm>
          <a:prstGeom prst="rect">
            <a:avLst/>
          </a:prstGeom>
          <a:noFill/>
        </p:spPr>
        <p:txBody>
          <a:bodyPr wrap="square" rtlCol="0">
            <a:spAutoFit/>
          </a:bodyPr>
          <a:lstStyle/>
          <a:p>
            <a:r>
              <a:rPr lang="en-US" sz="2000" b="1" dirty="0">
                <a:hlinkClick r:id="rId3"/>
              </a:rPr>
              <a:t>Who sets the fees</a:t>
            </a:r>
            <a:endParaRPr lang="en-US" sz="1400" b="1" dirty="0"/>
          </a:p>
          <a:p>
            <a:r>
              <a:rPr lang="en-US" sz="1400" dirty="0"/>
              <a:t>The fees for official master's degrees are regulated in Article 81.3.b of Organic Law 6/2001, of 21 December, on Universities, in the wording of Royal Decree-Law 14/2012, of 20 April. In the case of studies leading to official degrees that are valid throughout Spain </a:t>
            </a:r>
            <a:r>
              <a:rPr lang="en-US" sz="1400" dirty="0">
                <a:hlinkClick r:id="rId4"/>
              </a:rPr>
              <a:t>the public fees are set by the Government of Catalonia</a:t>
            </a:r>
            <a:r>
              <a:rPr lang="en-US" sz="1400" dirty="0"/>
              <a:t>, within the limits established by the General University Policy Conference. The fees are not approved until the beginning of July, before the start of the academic year, so the total amount to be paid cannot be determined exactly until the moment the student enrolls.</a:t>
            </a:r>
          </a:p>
          <a:p>
            <a:endParaRPr lang="en-US" sz="2000" dirty="0"/>
          </a:p>
          <a:p>
            <a:r>
              <a:rPr lang="en-US" sz="1400" dirty="0"/>
              <a:t>The fees for official master's degrees are regulated in Article 81.3.b of Organic Law 6/2001, of 21 December, on Universities, in the wording of Royal Decree-Law 14/2012, of 20 April. In the case of studies leading to official degrees that are valid throughout Spain </a:t>
            </a:r>
            <a:r>
              <a:rPr lang="en-US" sz="1400" dirty="0">
                <a:hlinkClick r:id="rId4"/>
              </a:rPr>
              <a:t>the public fees are set by the Government of Catalonia</a:t>
            </a:r>
            <a:r>
              <a:rPr lang="en-US" sz="1400" dirty="0"/>
              <a:t>, within the limits established by the General University Policy </a:t>
            </a:r>
            <a:r>
              <a:rPr lang="en-US" sz="1400" dirty="0" err="1"/>
              <a:t>Conference.The</a:t>
            </a:r>
            <a:r>
              <a:rPr lang="en-US" sz="1400" dirty="0"/>
              <a:t> fees are not approved until the beginning of July, before the start of the academic year, so the total amount to be paid cannot be determined exactly until the moment the student </a:t>
            </a:r>
            <a:r>
              <a:rPr lang="en-US" sz="1400" dirty="0" err="1"/>
              <a:t>enrols</a:t>
            </a:r>
            <a:r>
              <a:rPr lang="en-US" sz="1400" dirty="0"/>
              <a:t>. </a:t>
            </a:r>
            <a:endParaRPr lang="en-US" sz="1600" dirty="0"/>
          </a:p>
        </p:txBody>
      </p:sp>
      <p:sp>
        <p:nvSpPr>
          <p:cNvPr id="4" name="Rectangle 3"/>
          <p:cNvSpPr/>
          <p:nvPr/>
        </p:nvSpPr>
        <p:spPr>
          <a:xfrm>
            <a:off x="2423175" y="-25448"/>
            <a:ext cx="7195431" cy="707886"/>
          </a:xfrm>
          <a:prstGeom prst="rect">
            <a:avLst/>
          </a:prstGeom>
        </p:spPr>
        <p:txBody>
          <a:bodyPr wrap="none">
            <a:spAutoFit/>
          </a:bodyPr>
          <a:lstStyle/>
          <a:p>
            <a:r>
              <a:rPr lang="en-US" sz="4000" dirty="0">
                <a:hlinkClick r:id="rId5"/>
              </a:rPr>
              <a:t>Fees, grants and payment options</a:t>
            </a:r>
            <a:endParaRPr lang="en-AU" sz="4000" dirty="0"/>
          </a:p>
        </p:txBody>
      </p:sp>
      <p:sp>
        <p:nvSpPr>
          <p:cNvPr id="7" name="Rectángulo 16">
            <a:extLst>
              <a:ext uri="{FF2B5EF4-FFF2-40B4-BE49-F238E27FC236}">
                <a16:creationId xmlns:a16="http://schemas.microsoft.com/office/drawing/2014/main" id="{3EFD1482-3712-4F98-A54E-3AC40813DE09}"/>
              </a:ext>
            </a:extLst>
          </p:cNvPr>
          <p:cNvSpPr>
            <a:spLocks noChangeArrowheads="1"/>
          </p:cNvSpPr>
          <p:nvPr/>
        </p:nvSpPr>
        <p:spPr bwMode="auto">
          <a:xfrm>
            <a:off x="318783" y="4440974"/>
            <a:ext cx="540512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2" eaLnBrk="1" hangingPunct="1">
              <a:spcBef>
                <a:spcPct val="50000"/>
              </a:spcBef>
            </a:pPr>
            <a:r>
              <a:rPr lang="en-US" altLang="ca-ES" dirty="0">
                <a:solidFill>
                  <a:srgbClr val="000000"/>
                </a:solidFill>
                <a:hlinkClick r:id="rId6"/>
              </a:rPr>
              <a:t>Verification of prices</a:t>
            </a:r>
            <a:endParaRPr lang="en-US" altLang="ca-ES" dirty="0">
              <a:solidFill>
                <a:srgbClr val="000000"/>
              </a:solidFill>
            </a:endParaRPr>
          </a:p>
          <a:p>
            <a:pPr marL="0" lvl="2" eaLnBrk="1" hangingPunct="1">
              <a:spcBef>
                <a:spcPct val="50000"/>
              </a:spcBef>
            </a:pPr>
            <a:r>
              <a:rPr lang="en-US" altLang="ca-ES" sz="1400" dirty="0">
                <a:solidFill>
                  <a:srgbClr val="000000"/>
                </a:solidFill>
              </a:rPr>
              <a:t>Check SGA’s (UPC’s general services) website to verify the fees and prices:</a:t>
            </a:r>
          </a:p>
          <a:p>
            <a:pPr marL="0" lvl="2" eaLnBrk="1" hangingPunct="1">
              <a:spcBef>
                <a:spcPct val="50000"/>
              </a:spcBef>
            </a:pPr>
            <a:r>
              <a:rPr lang="en-US" altLang="ca-ES" sz="1400" dirty="0">
                <a:solidFill>
                  <a:srgbClr val="000000"/>
                </a:solidFill>
                <a:hlinkClick r:id="rId6"/>
              </a:rPr>
              <a:t>https://www.upc.edu/sga/ca/matricula/preus/estimacion-precios-documentos/curs-2024-2025/2024-2025-fees-por-official-masters-degrees_copia_autentica.pdf/view</a:t>
            </a:r>
            <a:endParaRPr lang="ca-ES" altLang="ca-ES" dirty="0">
              <a:solidFill>
                <a:srgbClr val="000000"/>
              </a:solidFill>
              <a:latin typeface="Arial" panose="020B0604020202020204" pitchFamily="34" charset="0"/>
            </a:endParaRPr>
          </a:p>
        </p:txBody>
      </p:sp>
      <p:pic>
        <p:nvPicPr>
          <p:cNvPr id="3" name="Imatge 2">
            <a:extLst>
              <a:ext uri="{FF2B5EF4-FFF2-40B4-BE49-F238E27FC236}">
                <a16:creationId xmlns:a16="http://schemas.microsoft.com/office/drawing/2014/main" id="{1EE575A3-8B73-497F-A2CF-7356A29AE461}"/>
              </a:ext>
            </a:extLst>
          </p:cNvPr>
          <p:cNvPicPr>
            <a:picLocks noChangeAspect="1"/>
          </p:cNvPicPr>
          <p:nvPr/>
        </p:nvPicPr>
        <p:blipFill>
          <a:blip r:embed="rId7"/>
          <a:stretch>
            <a:fillRect/>
          </a:stretch>
        </p:blipFill>
        <p:spPr>
          <a:xfrm>
            <a:off x="6468095" y="3429000"/>
            <a:ext cx="5012482" cy="30193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280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24138" r="5555"/>
          <a:stretch/>
        </p:blipFill>
        <p:spPr>
          <a:xfrm>
            <a:off x="0" y="400161"/>
            <a:ext cx="6407456" cy="1371604"/>
          </a:xfrm>
          <a:prstGeom prst="rect">
            <a:avLst/>
          </a:prstGeom>
        </p:spPr>
      </p:pic>
      <p:sp>
        <p:nvSpPr>
          <p:cNvPr id="9" name="Subtítulo 2"/>
          <p:cNvSpPr>
            <a:spLocks noGrp="1"/>
          </p:cNvSpPr>
          <p:nvPr>
            <p:ph type="subTitle" idx="1"/>
          </p:nvPr>
        </p:nvSpPr>
        <p:spPr>
          <a:xfrm>
            <a:off x="0" y="1905661"/>
            <a:ext cx="5951900" cy="4721017"/>
          </a:xfrm>
        </p:spPr>
        <p:txBody>
          <a:bodyPr>
            <a:normAutofit/>
          </a:bodyPr>
          <a:lstStyle/>
          <a:p>
            <a:endParaRPr lang="en-US" sz="2800" dirty="0"/>
          </a:p>
          <a:p>
            <a:r>
              <a:rPr lang="en-US" sz="4000" dirty="0"/>
              <a:t> </a:t>
            </a:r>
            <a:r>
              <a:rPr lang="ca-ES" sz="4000" b="1" dirty="0"/>
              <a:t>ON-LINE ENROLMENT</a:t>
            </a:r>
          </a:p>
          <a:p>
            <a:r>
              <a:rPr lang="en-US" sz="1400" b="1" dirty="0">
                <a:highlight>
                  <a:srgbClr val="FFFF00"/>
                </a:highlight>
              </a:rPr>
              <a:t>1st and 2nd week of February 2025 (to be confirmed)</a:t>
            </a:r>
          </a:p>
          <a:p>
            <a:r>
              <a:rPr lang="es-ES" sz="2800" dirty="0"/>
              <a:t> </a:t>
            </a:r>
            <a:r>
              <a:rPr lang="es-ES" sz="2800" dirty="0" err="1"/>
              <a:t>Check</a:t>
            </a:r>
            <a:r>
              <a:rPr lang="es-ES" sz="2800" dirty="0"/>
              <a:t> </a:t>
            </a:r>
            <a:r>
              <a:rPr lang="es-ES" sz="2800" dirty="0" err="1"/>
              <a:t>your</a:t>
            </a:r>
            <a:r>
              <a:rPr lang="es-ES" sz="2800" dirty="0"/>
              <a:t> </a:t>
            </a:r>
            <a:r>
              <a:rPr lang="en-CA" sz="2800" dirty="0"/>
              <a:t>enrolment</a:t>
            </a:r>
            <a:r>
              <a:rPr lang="es-ES" sz="2800" dirty="0"/>
              <a:t> date and </a:t>
            </a:r>
            <a:r>
              <a:rPr lang="es-ES" sz="2800" dirty="0" err="1"/>
              <a:t>hour</a:t>
            </a:r>
            <a:endParaRPr lang="es-ES" sz="2800" dirty="0"/>
          </a:p>
          <a:p>
            <a:r>
              <a:rPr lang="en-US" dirty="0"/>
              <a:t>at the </a:t>
            </a:r>
            <a:r>
              <a:rPr lang="en-US" dirty="0">
                <a:hlinkClick r:id="rId3"/>
              </a:rPr>
              <a:t> </a:t>
            </a:r>
            <a:r>
              <a:rPr lang="en-US" b="1" u="sng" dirty="0">
                <a:hlinkClick r:id="rId3"/>
              </a:rPr>
              <a:t>e-</a:t>
            </a:r>
            <a:r>
              <a:rPr lang="en-US" b="1" u="sng" dirty="0" err="1">
                <a:hlinkClick r:id="rId3"/>
              </a:rPr>
              <a:t>Secretaria</a:t>
            </a:r>
            <a:endParaRPr lang="en-US" b="1" u="sng" dirty="0"/>
          </a:p>
          <a:p>
            <a:r>
              <a:rPr lang="ca-ES" sz="2800" dirty="0"/>
              <a:t>http://prisma-nou.upc.edu/estudiants</a:t>
            </a:r>
          </a:p>
        </p:txBody>
      </p:sp>
      <p:pic>
        <p:nvPicPr>
          <p:cNvPr id="3" name="Imatge 2">
            <a:extLst>
              <a:ext uri="{FF2B5EF4-FFF2-40B4-BE49-F238E27FC236}">
                <a16:creationId xmlns:a16="http://schemas.microsoft.com/office/drawing/2014/main" id="{BF7F2B67-3391-4399-9EB4-C4A86B6BB39F}"/>
              </a:ext>
            </a:extLst>
          </p:cNvPr>
          <p:cNvPicPr>
            <a:picLocks noChangeAspect="1"/>
          </p:cNvPicPr>
          <p:nvPr/>
        </p:nvPicPr>
        <p:blipFill>
          <a:blip r:embed="rId4"/>
          <a:stretch>
            <a:fillRect/>
          </a:stretch>
        </p:blipFill>
        <p:spPr>
          <a:xfrm>
            <a:off x="5951900" y="1334972"/>
            <a:ext cx="6240100" cy="3408750"/>
          </a:xfrm>
          <a:prstGeom prst="rect">
            <a:avLst/>
          </a:prstGeom>
        </p:spPr>
      </p:pic>
      <p:pic>
        <p:nvPicPr>
          <p:cNvPr id="5" name="Imatge 4">
            <a:extLst>
              <a:ext uri="{FF2B5EF4-FFF2-40B4-BE49-F238E27FC236}">
                <a16:creationId xmlns:a16="http://schemas.microsoft.com/office/drawing/2014/main" id="{CF0D55B0-4CAA-4D0E-988D-19F99DD6BD53}"/>
              </a:ext>
            </a:extLst>
          </p:cNvPr>
          <p:cNvPicPr>
            <a:picLocks noChangeAspect="1"/>
          </p:cNvPicPr>
          <p:nvPr/>
        </p:nvPicPr>
        <p:blipFill>
          <a:blip r:embed="rId5"/>
          <a:stretch>
            <a:fillRect/>
          </a:stretch>
        </p:blipFill>
        <p:spPr>
          <a:xfrm>
            <a:off x="5951900" y="4730387"/>
            <a:ext cx="2355550" cy="1896292"/>
          </a:xfrm>
          <a:prstGeom prst="rect">
            <a:avLst/>
          </a:prstGeom>
        </p:spPr>
      </p:pic>
    </p:spTree>
    <p:extLst>
      <p:ext uri="{BB962C8B-B14F-4D97-AF65-F5344CB8AC3E}">
        <p14:creationId xmlns:p14="http://schemas.microsoft.com/office/powerpoint/2010/main" val="306083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5762" y="449775"/>
            <a:ext cx="12203084" cy="6804175"/>
          </a:xfrm>
          <a:prstGeom prst="rect">
            <a:avLst/>
          </a:prstGeom>
        </p:spPr>
      </p:pic>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n-US" sz="2400" b="1" dirty="0">
                <a:latin typeface="Arial" panose="020B0604020202020204" pitchFamily="34" charset="0"/>
                <a:cs typeface="Arial" panose="020B0604020202020204" pitchFamily="34" charset="0"/>
              </a:rPr>
              <a:t>NON-RESIDENT FOREIGN STUDENTS WHO ARE NOT NATIONALS OF EU </a:t>
            </a:r>
            <a:endParaRPr lang="ca-ES" sz="2400" b="1" dirty="0">
              <a:latin typeface="Arial" panose="020B0604020202020204" pitchFamily="34" charset="0"/>
              <a:cs typeface="Arial" panose="020B0604020202020204" pitchFamily="34" charset="0"/>
            </a:endParaRPr>
          </a:p>
        </p:txBody>
      </p:sp>
      <p:sp>
        <p:nvSpPr>
          <p:cNvPr id="17" name="Rectángulo 16"/>
          <p:cNvSpPr/>
          <p:nvPr/>
        </p:nvSpPr>
        <p:spPr>
          <a:xfrm>
            <a:off x="85206" y="739265"/>
            <a:ext cx="5866708" cy="1292662"/>
          </a:xfrm>
          <a:prstGeom prst="rect">
            <a:avLst/>
          </a:prstGeom>
        </p:spPr>
        <p:txBody>
          <a:bodyPr wrap="square">
            <a:spAutoFit/>
          </a:bodyPr>
          <a:lstStyle/>
          <a:p>
            <a:pPr marL="0" lvl="2" fontAlgn="base">
              <a:lnSpc>
                <a:spcPct val="120000"/>
              </a:lnSpc>
              <a:spcBef>
                <a:spcPct val="50000"/>
              </a:spcBef>
              <a:spcAft>
                <a:spcPct val="0"/>
              </a:spcAft>
            </a:pPr>
            <a:endParaRPr lang="en-US" sz="2000" dirty="0"/>
          </a:p>
          <a:p>
            <a:endParaRPr lang="en-US" dirty="0">
              <a:effectLst/>
            </a:endParaRPr>
          </a:p>
          <a:p>
            <a:pPr lvl="0" eaLnBrk="0" fontAlgn="base" hangingPunct="0">
              <a:spcBef>
                <a:spcPct val="0"/>
              </a:spcBef>
              <a:spcAft>
                <a:spcPct val="0"/>
              </a:spcAft>
            </a:pPr>
            <a:endParaRPr lang="es-ES" altLang="ca-ES" dirty="0">
              <a:solidFill>
                <a:prstClr val="black"/>
              </a:solidFill>
              <a:latin typeface="Arial" panose="020B0604020202020204" pitchFamily="34" charset="0"/>
            </a:endParaRPr>
          </a:p>
          <a:p>
            <a:pPr lvl="0" eaLnBrk="0" fontAlgn="base" hangingPunct="0">
              <a:spcBef>
                <a:spcPct val="0"/>
              </a:spcBef>
              <a:spcAft>
                <a:spcPct val="0"/>
              </a:spcAft>
            </a:pPr>
            <a:endParaRPr lang="ca-ES" altLang="ca-ES" dirty="0">
              <a:solidFill>
                <a:prstClr val="black"/>
              </a:solidFill>
              <a:latin typeface="Arial" panose="020B0604020202020204" pitchFamily="34" charset="0"/>
            </a:endParaRPr>
          </a:p>
        </p:txBody>
      </p:sp>
      <p:pic>
        <p:nvPicPr>
          <p:cNvPr id="4" name="Imagen 3"/>
          <p:cNvPicPr>
            <a:picLocks noChangeAspect="1"/>
          </p:cNvPicPr>
          <p:nvPr/>
        </p:nvPicPr>
        <p:blipFill>
          <a:blip r:embed="rId3"/>
          <a:stretch>
            <a:fillRect/>
          </a:stretch>
        </p:blipFill>
        <p:spPr>
          <a:xfrm>
            <a:off x="7602788" y="4724403"/>
            <a:ext cx="1258579" cy="185694"/>
          </a:xfrm>
          <a:prstGeom prst="rect">
            <a:avLst/>
          </a:prstGeom>
        </p:spPr>
      </p:pic>
      <p:sp>
        <p:nvSpPr>
          <p:cNvPr id="8" name="Rectángulo 7">
            <a:extLst>
              <a:ext uri="{FF2B5EF4-FFF2-40B4-BE49-F238E27FC236}">
                <a16:creationId xmlns:a16="http://schemas.microsoft.com/office/drawing/2014/main" id="{B43EA67C-5BD3-405E-879D-DA5A111A471C}"/>
              </a:ext>
            </a:extLst>
          </p:cNvPr>
          <p:cNvSpPr/>
          <p:nvPr/>
        </p:nvSpPr>
        <p:spPr>
          <a:xfrm>
            <a:off x="130128" y="995250"/>
            <a:ext cx="6209113" cy="646331"/>
          </a:xfrm>
          <a:prstGeom prst="rect">
            <a:avLst/>
          </a:prstGeom>
        </p:spPr>
        <p:txBody>
          <a:bodyPr wrap="square">
            <a:spAutoFit/>
          </a:bodyPr>
          <a:lstStyle/>
          <a:p>
            <a:endParaRPr lang="en-US" b="1" dirty="0"/>
          </a:p>
          <a:p>
            <a:endParaRPr lang="en-US" b="1" dirty="0"/>
          </a:p>
        </p:txBody>
      </p:sp>
      <p:sp>
        <p:nvSpPr>
          <p:cNvPr id="9" name="Rectángulo 8">
            <a:extLst>
              <a:ext uri="{FF2B5EF4-FFF2-40B4-BE49-F238E27FC236}">
                <a16:creationId xmlns:a16="http://schemas.microsoft.com/office/drawing/2014/main" id="{2F2CB3C9-CA4C-4096-8937-6586E76A46DB}"/>
              </a:ext>
            </a:extLst>
          </p:cNvPr>
          <p:cNvSpPr/>
          <p:nvPr/>
        </p:nvSpPr>
        <p:spPr>
          <a:xfrm>
            <a:off x="5471532" y="6567456"/>
            <a:ext cx="5141151" cy="815608"/>
          </a:xfrm>
          <a:prstGeom prst="rect">
            <a:avLst/>
          </a:prstGeom>
        </p:spPr>
        <p:txBody>
          <a:bodyPr wrap="none">
            <a:spAutoFit/>
          </a:bodyPr>
          <a:lstStyle/>
          <a:p>
            <a:r>
              <a:rPr lang="ca-ES" sz="1100" dirty="0">
                <a:hlinkClick r:id="rId4"/>
              </a:rPr>
              <a:t>https://www.upc.edu/sga/ca/shared/fitxers-matricula/tuition-and-fees-for-master.pdf</a:t>
            </a:r>
            <a:endParaRPr lang="ca-ES" sz="1100" dirty="0"/>
          </a:p>
          <a:p>
            <a:endParaRPr lang="ca-ES" dirty="0"/>
          </a:p>
          <a:p>
            <a:endParaRPr lang="ca-ES" dirty="0"/>
          </a:p>
        </p:txBody>
      </p:sp>
      <p:pic>
        <p:nvPicPr>
          <p:cNvPr id="2" name="Imagen 1"/>
          <p:cNvPicPr>
            <a:picLocks noChangeAspect="1"/>
          </p:cNvPicPr>
          <p:nvPr/>
        </p:nvPicPr>
        <p:blipFill>
          <a:blip r:embed="rId5"/>
          <a:stretch>
            <a:fillRect/>
          </a:stretch>
        </p:blipFill>
        <p:spPr>
          <a:xfrm>
            <a:off x="5471532" y="820789"/>
            <a:ext cx="6706013" cy="5737953"/>
          </a:xfrm>
          <a:prstGeom prst="rect">
            <a:avLst/>
          </a:prstGeom>
        </p:spPr>
      </p:pic>
      <p:sp>
        <p:nvSpPr>
          <p:cNvPr id="3" name="Rectángulo 2"/>
          <p:cNvSpPr/>
          <p:nvPr/>
        </p:nvSpPr>
        <p:spPr>
          <a:xfrm>
            <a:off x="85206" y="820789"/>
            <a:ext cx="5177841" cy="3139321"/>
          </a:xfrm>
          <a:prstGeom prst="rect">
            <a:avLst/>
          </a:prstGeom>
        </p:spPr>
        <p:txBody>
          <a:bodyPr wrap="square">
            <a:spAutoFit/>
          </a:bodyPr>
          <a:lstStyle/>
          <a:p>
            <a:r>
              <a:rPr lang="en-US" b="1" dirty="0">
                <a:hlinkClick r:id="rId6"/>
              </a:rPr>
              <a:t>The cost per credit for non-resident foreign students who are not nationals of EU member countries is 1.5 times the standard credit </a:t>
            </a:r>
            <a:r>
              <a:rPr lang="en-US" b="1" dirty="0"/>
              <a:t> </a:t>
            </a:r>
            <a:r>
              <a:rPr lang="en-US" b="1" dirty="0">
                <a:hlinkClick r:id="rId6"/>
              </a:rPr>
              <a:t>cost</a:t>
            </a:r>
            <a:endParaRPr lang="en-US" b="1" dirty="0"/>
          </a:p>
          <a:p>
            <a:endParaRPr lang="en-US" b="1" dirty="0"/>
          </a:p>
          <a:p>
            <a:r>
              <a:rPr lang="en-US" dirty="0"/>
              <a:t>Fees for foreign students aged over 18 who are not residents and are not EU nationals or covered by the European community regime may reach 100% of the real cost of university master's degree teaching, without prejudice to the principle of reciprocity. </a:t>
            </a:r>
            <a:r>
              <a:rPr lang="en-US" dirty="0">
                <a:hlinkClick r:id="rId7"/>
              </a:rPr>
              <a:t>More information (Spanish)</a:t>
            </a:r>
            <a:br>
              <a:rPr lang="en-US" dirty="0">
                <a:hlinkClick r:id="rId8"/>
              </a:rPr>
            </a:br>
            <a:endParaRPr lang="en-US" dirty="0"/>
          </a:p>
        </p:txBody>
      </p:sp>
      <p:sp>
        <p:nvSpPr>
          <p:cNvPr id="12" name="Rectangle 1"/>
          <p:cNvSpPr txBox="1">
            <a:spLocks noChangeArrowheads="1"/>
          </p:cNvSpPr>
          <p:nvPr/>
        </p:nvSpPr>
        <p:spPr bwMode="auto">
          <a:xfrm>
            <a:off x="37048" y="5254787"/>
            <a:ext cx="543448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n-US" altLang="ca-ES" sz="1600" dirty="0"/>
              <a:t>Once you have the NIE you must bring us a photocopy: </a:t>
            </a:r>
          </a:p>
          <a:p>
            <a:pPr algn="l" eaLnBrk="0" fontAlgn="base" hangingPunct="0">
              <a:lnSpc>
                <a:spcPct val="100000"/>
              </a:lnSpc>
              <a:spcBef>
                <a:spcPct val="0"/>
              </a:spcBef>
              <a:spcAft>
                <a:spcPct val="0"/>
              </a:spcAft>
            </a:pPr>
            <a:endParaRPr lang="en-US" altLang="ca-ES" sz="1600" dirty="0"/>
          </a:p>
          <a:p>
            <a:pPr marL="342900" indent="-342900" algn="l" eaLnBrk="0" fontAlgn="base" hangingPunct="0">
              <a:lnSpc>
                <a:spcPct val="100000"/>
              </a:lnSpc>
              <a:spcBef>
                <a:spcPct val="0"/>
              </a:spcBef>
              <a:spcAft>
                <a:spcPct val="0"/>
              </a:spcAft>
              <a:buFont typeface="Wingdings" panose="05000000000000000000" pitchFamily="2" charset="2"/>
              <a:buChar char="ü"/>
            </a:pPr>
            <a:r>
              <a:rPr lang="en-US" altLang="ca-ES" sz="1600" dirty="0"/>
              <a:t>Although  as required by the normative we introduce your NIE in the system, it does not change your nationality consequently the application of the surcharge is for all your stay</a:t>
            </a:r>
            <a:r>
              <a:rPr lang="en-US" altLang="ca-ES" sz="1800" dirty="0"/>
              <a:t>.</a:t>
            </a:r>
            <a:endParaRPr lang="ca-ES" altLang="ca-ES" sz="1800" dirty="0"/>
          </a:p>
        </p:txBody>
      </p:sp>
      <p:pic>
        <p:nvPicPr>
          <p:cNvPr id="11" name="Imagen 10"/>
          <p:cNvPicPr>
            <a:picLocks noChangeAspect="1"/>
          </p:cNvPicPr>
          <p:nvPr/>
        </p:nvPicPr>
        <p:blipFill>
          <a:blip r:embed="rId9"/>
          <a:stretch>
            <a:fillRect/>
          </a:stretch>
        </p:blipFill>
        <p:spPr>
          <a:xfrm>
            <a:off x="2801493" y="3441986"/>
            <a:ext cx="2461554" cy="1548217"/>
          </a:xfrm>
          <a:prstGeom prst="rect">
            <a:avLst/>
          </a:prstGeom>
        </p:spPr>
      </p:pic>
    </p:spTree>
    <p:extLst>
      <p:ext uri="{BB962C8B-B14F-4D97-AF65-F5344CB8AC3E}">
        <p14:creationId xmlns:p14="http://schemas.microsoft.com/office/powerpoint/2010/main" val="968107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a:extLst>
              <a:ext uri="{FF2B5EF4-FFF2-40B4-BE49-F238E27FC236}">
                <a16:creationId xmlns:a16="http://schemas.microsoft.com/office/drawing/2014/main" id="{A021F5D2-E52C-4A66-AEA4-AC66CFCF5937}"/>
              </a:ext>
            </a:extLst>
          </p:cNvPr>
          <p:cNvPicPr>
            <a:picLocks noChangeAspect="1"/>
          </p:cNvPicPr>
          <p:nvPr/>
        </p:nvPicPr>
        <p:blipFill>
          <a:blip r:embed="rId2"/>
          <a:stretch>
            <a:fillRect/>
          </a:stretch>
        </p:blipFill>
        <p:spPr>
          <a:xfrm>
            <a:off x="9107286" y="1033197"/>
            <a:ext cx="3162300" cy="5429250"/>
          </a:xfrm>
          <a:prstGeom prst="rect">
            <a:avLst/>
          </a:prstGeom>
        </p:spPr>
      </p:pic>
      <p:sp>
        <p:nvSpPr>
          <p:cNvPr id="6"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5400" b="1"/>
              <a:t>Username and password and ICT services</a:t>
            </a:r>
          </a:p>
        </p:txBody>
      </p:sp>
      <p:sp>
        <p:nvSpPr>
          <p:cNvPr id="3" name="Rectángulo 2"/>
          <p:cNvSpPr/>
          <p:nvPr/>
        </p:nvSpPr>
        <p:spPr>
          <a:xfrm>
            <a:off x="66502" y="798022"/>
            <a:ext cx="8908779" cy="2985433"/>
          </a:xfrm>
          <a:prstGeom prst="rect">
            <a:avLst/>
          </a:prstGeom>
        </p:spPr>
        <p:txBody>
          <a:bodyPr wrap="square">
            <a:spAutoFit/>
          </a:bodyPr>
          <a:lstStyle/>
          <a:p>
            <a:pPr lvl="0" eaLnBrk="0" fontAlgn="base" hangingPunct="0">
              <a:spcBef>
                <a:spcPct val="0"/>
              </a:spcBef>
              <a:spcAft>
                <a:spcPct val="0"/>
              </a:spcAft>
            </a:pPr>
            <a:r>
              <a:rPr lang="en-US" altLang="ca-ES" sz="1400" dirty="0">
                <a:latin typeface="Arial" panose="020B0604020202020204" pitchFamily="34" charset="0"/>
              </a:rPr>
              <a:t>When you accepted the admission to the master, you were assigned a username and password to do the payment in advance of enrollment (300 euros). </a:t>
            </a:r>
          </a:p>
          <a:p>
            <a:pPr lvl="0" eaLnBrk="0" fontAlgn="base" hangingPunct="0">
              <a:spcBef>
                <a:spcPct val="0"/>
              </a:spcBef>
              <a:spcAft>
                <a:spcPct val="0"/>
              </a:spcAft>
            </a:pPr>
            <a:endParaRPr lang="en-US" altLang="ca-ES" sz="1400" dirty="0">
              <a:latin typeface="Arial" panose="020B0604020202020204" pitchFamily="34" charset="0"/>
            </a:endParaRPr>
          </a:p>
          <a:p>
            <a:pPr lvl="0" eaLnBrk="0" fontAlgn="base" hangingPunct="0">
              <a:spcBef>
                <a:spcPct val="0"/>
              </a:spcBef>
              <a:spcAft>
                <a:spcPct val="0"/>
              </a:spcAft>
            </a:pPr>
            <a:r>
              <a:rPr lang="en-US" altLang="ca-ES" sz="1400" dirty="0">
                <a:latin typeface="Arial" panose="020B0604020202020204" pitchFamily="34" charset="0"/>
              </a:rPr>
              <a:t>This username and password gives you access to:</a:t>
            </a:r>
          </a:p>
          <a:p>
            <a:pPr lvl="0" eaLnBrk="0" fontAlgn="base" hangingPunct="0">
              <a:spcBef>
                <a:spcPct val="0"/>
              </a:spcBef>
              <a:spcAft>
                <a:spcPct val="0"/>
              </a:spcAft>
            </a:pPr>
            <a:endParaRPr lang="en-US" altLang="ca-ES" sz="1400" dirty="0">
              <a:latin typeface="Arial" panose="020B0604020202020204" pitchFamily="34" charset="0"/>
            </a:endParaRPr>
          </a:p>
          <a:p>
            <a:pPr marL="342900" lvl="0" indent="-342900" eaLnBrk="0" fontAlgn="base" hangingPunct="0">
              <a:spcBef>
                <a:spcPct val="0"/>
              </a:spcBef>
              <a:spcAft>
                <a:spcPct val="0"/>
              </a:spcAft>
              <a:buFont typeface="+mj-lt"/>
              <a:buAutoNum type="arabicPeriod"/>
            </a:pPr>
            <a:r>
              <a:rPr lang="en-US" altLang="ca-ES" dirty="0">
                <a:latin typeface="Arial" panose="020B0604020202020204" pitchFamily="34" charset="0"/>
              </a:rPr>
              <a:t>The electronic secretary </a:t>
            </a:r>
            <a:r>
              <a:rPr lang="en-US" dirty="0"/>
              <a:t> </a:t>
            </a:r>
            <a:r>
              <a:rPr lang="es-ES" b="1" u="sng" dirty="0">
                <a:hlinkClick r:id="rId3"/>
              </a:rPr>
              <a:t>e-Secretaria</a:t>
            </a:r>
            <a:r>
              <a:rPr lang="es-ES" b="1" dirty="0"/>
              <a:t> </a:t>
            </a:r>
            <a:endParaRPr lang="en-US" altLang="ca-ES" dirty="0">
              <a:latin typeface="Arial" panose="020B0604020202020204" pitchFamily="34" charset="0"/>
            </a:endParaRPr>
          </a:p>
          <a:p>
            <a:pPr marL="342900" lvl="0" indent="-342900" eaLnBrk="0" fontAlgn="base" hangingPunct="0">
              <a:spcBef>
                <a:spcPct val="0"/>
              </a:spcBef>
              <a:spcAft>
                <a:spcPct val="0"/>
              </a:spcAft>
              <a:buFont typeface="+mj-lt"/>
              <a:buAutoNum type="arabicPeriod"/>
            </a:pPr>
            <a:r>
              <a:rPr lang="en-US" altLang="ca-ES" dirty="0">
                <a:latin typeface="Arial" panose="020B0604020202020204" pitchFamily="34" charset="0"/>
              </a:rPr>
              <a:t>The </a:t>
            </a:r>
            <a:r>
              <a:rPr lang="en-US" altLang="ca-ES" dirty="0">
                <a:latin typeface="Arial" panose="020B0604020202020204" pitchFamily="34" charset="0"/>
                <a:hlinkClick r:id="rId4"/>
              </a:rPr>
              <a:t>Virtual Campus </a:t>
            </a:r>
            <a:r>
              <a:rPr lang="en-US" altLang="ca-ES" dirty="0" err="1">
                <a:latin typeface="Arial" panose="020B0604020202020204" pitchFamily="34" charset="0"/>
                <a:hlinkClick r:id="rId4"/>
              </a:rPr>
              <a:t>Atenea</a:t>
            </a:r>
            <a:r>
              <a:rPr lang="en-US" altLang="ca-ES" dirty="0">
                <a:latin typeface="Arial" panose="020B0604020202020204" pitchFamily="34" charset="0"/>
                <a:hlinkClick r:id="rId4"/>
              </a:rPr>
              <a:t>. </a:t>
            </a:r>
            <a:r>
              <a:rPr lang="en-US" altLang="ca-ES" dirty="0">
                <a:latin typeface="Arial" panose="020B0604020202020204" pitchFamily="34" charset="0"/>
              </a:rPr>
              <a:t>(24 hours after the enrolment)</a:t>
            </a:r>
          </a:p>
          <a:p>
            <a:pPr marL="342900" lvl="0" indent="-342900" eaLnBrk="0" fontAlgn="base" hangingPunct="0">
              <a:spcBef>
                <a:spcPct val="0"/>
              </a:spcBef>
              <a:spcAft>
                <a:spcPct val="0"/>
              </a:spcAft>
              <a:buFont typeface="+mj-lt"/>
              <a:buAutoNum type="arabicPeriod"/>
            </a:pPr>
            <a:endParaRPr lang="en-US" altLang="ca-ES" dirty="0">
              <a:latin typeface="Arial" panose="020B0604020202020204" pitchFamily="34" charset="0"/>
            </a:endParaRPr>
          </a:p>
          <a:p>
            <a:pPr marL="342900" lvl="0" indent="-342900" eaLnBrk="0" fontAlgn="base" hangingPunct="0">
              <a:spcBef>
                <a:spcPct val="0"/>
              </a:spcBef>
              <a:spcAft>
                <a:spcPct val="0"/>
              </a:spcAft>
              <a:buFont typeface="+mj-lt"/>
              <a:buAutoNum type="arabicPeriod"/>
            </a:pPr>
            <a:r>
              <a:rPr lang="en-US" altLang="ca-ES" dirty="0">
                <a:latin typeface="Arial" panose="020B0604020202020204" pitchFamily="34" charset="0"/>
              </a:rPr>
              <a:t>The ICT services of ETSETB (Intranet, webmail, </a:t>
            </a:r>
            <a:r>
              <a:rPr lang="en-US" altLang="ca-ES" dirty="0" err="1">
                <a:latin typeface="Arial" panose="020B0604020202020204" pitchFamily="34" charset="0"/>
              </a:rPr>
              <a:t>etc</a:t>
            </a:r>
            <a:r>
              <a:rPr lang="en-US" altLang="ca-ES" dirty="0">
                <a:latin typeface="Arial" panose="020B0604020202020204" pitchFamily="34" charset="0"/>
              </a:rPr>
              <a:t>). </a:t>
            </a:r>
          </a:p>
          <a:p>
            <a:pPr marL="342900" lvl="0" indent="-342900" eaLnBrk="0" fontAlgn="base" hangingPunct="0">
              <a:spcBef>
                <a:spcPct val="0"/>
              </a:spcBef>
              <a:spcAft>
                <a:spcPct val="0"/>
              </a:spcAft>
              <a:buFont typeface="+mj-lt"/>
              <a:buAutoNum type="arabicPeriod"/>
            </a:pPr>
            <a:endParaRPr lang="en-US" altLang="ca-ES" dirty="0">
              <a:latin typeface="Arial" panose="020B0604020202020204" pitchFamily="34" charset="0"/>
            </a:endParaRPr>
          </a:p>
          <a:p>
            <a:pPr lvl="0" eaLnBrk="0" fontAlgn="base" hangingPunct="0">
              <a:spcBef>
                <a:spcPct val="0"/>
              </a:spcBef>
              <a:spcAft>
                <a:spcPct val="0"/>
              </a:spcAft>
            </a:pPr>
            <a:r>
              <a:rPr lang="en-US" altLang="ca-ES" sz="1400" dirty="0">
                <a:latin typeface="Arial" panose="020B0604020202020204" pitchFamily="34" charset="0"/>
              </a:rPr>
              <a:t>If you don't remember your credentials, you can recover them at: </a:t>
            </a:r>
            <a:r>
              <a:rPr lang="en-US" altLang="ca-ES" sz="1400" dirty="0">
                <a:latin typeface="Arial" panose="020B0604020202020204" pitchFamily="34" charset="0"/>
                <a:hlinkClick r:id="rId5"/>
              </a:rPr>
              <a:t>https://identitatdigital.upc.edu/gcredencials/recupera-contrasenya</a:t>
            </a:r>
            <a:endParaRPr lang="en-US" altLang="ca-ES" sz="1400" dirty="0">
              <a:latin typeface="Arial" panose="020B0604020202020204" pitchFamily="34" charset="0"/>
            </a:endParaRPr>
          </a:p>
        </p:txBody>
      </p:sp>
      <p:pic>
        <p:nvPicPr>
          <p:cNvPr id="7" name="Imagen 6"/>
          <p:cNvPicPr>
            <a:picLocks noChangeAspect="1"/>
          </p:cNvPicPr>
          <p:nvPr/>
        </p:nvPicPr>
        <p:blipFill>
          <a:blip r:embed="rId6"/>
          <a:stretch>
            <a:fillRect/>
          </a:stretch>
        </p:blipFill>
        <p:spPr>
          <a:xfrm>
            <a:off x="7980218" y="2189083"/>
            <a:ext cx="1097339" cy="243853"/>
          </a:xfrm>
          <a:prstGeom prst="rect">
            <a:avLst/>
          </a:prstGeom>
        </p:spPr>
      </p:pic>
      <p:pic>
        <p:nvPicPr>
          <p:cNvPr id="8" name="Imagen 7"/>
          <p:cNvPicPr>
            <a:picLocks noChangeAspect="1"/>
          </p:cNvPicPr>
          <p:nvPr/>
        </p:nvPicPr>
        <p:blipFill>
          <a:blip r:embed="rId7"/>
          <a:stretch>
            <a:fillRect/>
          </a:stretch>
        </p:blipFill>
        <p:spPr>
          <a:xfrm>
            <a:off x="69656" y="4072144"/>
            <a:ext cx="8592205" cy="2722010"/>
          </a:xfrm>
          <a:prstGeom prst="rect">
            <a:avLst/>
          </a:prstGeom>
        </p:spPr>
      </p:pic>
    </p:spTree>
    <p:extLst>
      <p:ext uri="{BB962C8B-B14F-4D97-AF65-F5344CB8AC3E}">
        <p14:creationId xmlns:p14="http://schemas.microsoft.com/office/powerpoint/2010/main" val="78447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13899" y="1204406"/>
            <a:ext cx="11466423" cy="4991677"/>
          </a:xfrm>
        </p:spPr>
        <p:txBody>
          <a:bodyPr>
            <a:normAutofit/>
          </a:bodyPr>
          <a:lstStyle/>
          <a:p>
            <a:pPr marL="0">
              <a:lnSpc>
                <a:spcPct val="150000"/>
              </a:lnSpc>
            </a:pPr>
            <a:r>
              <a:rPr lang="en-US" dirty="0">
                <a:hlinkClick r:id="rId2"/>
              </a:rPr>
              <a:t>UPC general regulations</a:t>
            </a:r>
            <a:endParaRPr lang="en-US" dirty="0"/>
          </a:p>
          <a:p>
            <a:pPr marL="0">
              <a:lnSpc>
                <a:spcPct val="150000"/>
              </a:lnSpc>
            </a:pPr>
            <a:r>
              <a:rPr lang="en-US" dirty="0">
                <a:hlinkClick r:id="rId3"/>
              </a:rPr>
              <a:t>ETSETB / ETSETB Academic regulations</a:t>
            </a:r>
            <a:endParaRPr lang="en-US" dirty="0"/>
          </a:p>
          <a:p>
            <a:pPr marL="0" lvl="0" indent="0" eaLnBrk="0" fontAlgn="base" hangingPunct="0">
              <a:lnSpc>
                <a:spcPct val="150000"/>
              </a:lnSpc>
              <a:spcBef>
                <a:spcPct val="0"/>
              </a:spcBef>
              <a:spcAft>
                <a:spcPct val="0"/>
              </a:spcAft>
              <a:buFontTx/>
              <a:buChar char="•"/>
            </a:pPr>
            <a:r>
              <a:rPr lang="es-ES" u="sng" dirty="0">
                <a:latin typeface="Arial" panose="020B0604020202020204" pitchFamily="34" charset="0"/>
                <a:cs typeface="Arial" panose="020B0604020202020204" pitchFamily="34" charset="0"/>
                <a:hlinkClick r:id="rId4"/>
              </a:rPr>
              <a:t>General </a:t>
            </a:r>
            <a:r>
              <a:rPr lang="es-ES" u="sng" dirty="0" err="1">
                <a:latin typeface="Arial" panose="020B0604020202020204" pitchFamily="34" charset="0"/>
                <a:cs typeface="Arial" panose="020B0604020202020204" pitchFamily="34" charset="0"/>
                <a:hlinkClick r:id="rId4"/>
              </a:rPr>
              <a:t>regulations</a:t>
            </a:r>
            <a:r>
              <a:rPr lang="es-ES" u="sng" dirty="0">
                <a:latin typeface="Arial" panose="020B0604020202020204" pitchFamily="34" charset="0"/>
                <a:cs typeface="Arial" panose="020B0604020202020204" pitchFamily="34" charset="0"/>
                <a:hlinkClick r:id="rId4"/>
              </a:rPr>
              <a:t> </a:t>
            </a:r>
            <a:r>
              <a:rPr lang="es-ES" u="sng" dirty="0" err="1">
                <a:latin typeface="Arial" panose="020B0604020202020204" pitchFamily="34" charset="0"/>
                <a:cs typeface="Arial" panose="020B0604020202020204" pitchFamily="34" charset="0"/>
                <a:hlinkClick r:id="rId4"/>
              </a:rPr>
              <a:t>for</a:t>
            </a:r>
            <a:r>
              <a:rPr lang="es-ES" u="sng" dirty="0">
                <a:latin typeface="Arial" panose="020B0604020202020204" pitchFamily="34" charset="0"/>
                <a:cs typeface="Arial" panose="020B0604020202020204" pitchFamily="34" charset="0"/>
                <a:hlinkClick r:id="rId4"/>
              </a:rPr>
              <a:t> masters MET and MEE</a:t>
            </a:r>
            <a:endParaRPr lang="es-ES" u="sng" dirty="0">
              <a:latin typeface="Arial" panose="020B0604020202020204" pitchFamily="34" charset="0"/>
              <a:cs typeface="Arial" panose="020B0604020202020204" pitchFamily="34" charset="0"/>
            </a:endParaRPr>
          </a:p>
          <a:p>
            <a:pPr marL="0" lvl="0" indent="0" eaLnBrk="0" fontAlgn="base" hangingPunct="0">
              <a:lnSpc>
                <a:spcPct val="150000"/>
              </a:lnSpc>
              <a:spcBef>
                <a:spcPct val="0"/>
              </a:spcBef>
              <a:spcAft>
                <a:spcPct val="0"/>
              </a:spcAft>
              <a:buFontTx/>
              <a:buChar char="•"/>
            </a:pPr>
            <a:r>
              <a:rPr lang="es-ES" altLang="es-ES" u="sng" dirty="0">
                <a:latin typeface="Arial" panose="020B0604020202020204" pitchFamily="34" charset="0"/>
                <a:cs typeface="Arial" panose="020B0604020202020204" pitchFamily="34" charset="0"/>
                <a:hlinkClick r:id="rId5"/>
              </a:rPr>
              <a:t>Master </a:t>
            </a:r>
            <a:r>
              <a:rPr lang="es-ES" altLang="es-ES" u="sng" dirty="0" err="1">
                <a:latin typeface="Arial" panose="020B0604020202020204" pitchFamily="34" charset="0"/>
                <a:cs typeface="Arial" panose="020B0604020202020204" pitchFamily="34" charset="0"/>
                <a:hlinkClick r:id="rId5"/>
              </a:rPr>
              <a:t>thesis</a:t>
            </a:r>
            <a:r>
              <a:rPr lang="es-ES" altLang="es-ES" u="sng" dirty="0">
                <a:latin typeface="Arial" panose="020B0604020202020204" pitchFamily="34" charset="0"/>
                <a:cs typeface="Arial" panose="020B0604020202020204" pitchFamily="34" charset="0"/>
                <a:hlinkClick r:id="rId5"/>
              </a:rPr>
              <a:t> </a:t>
            </a:r>
            <a:r>
              <a:rPr lang="es-ES" altLang="es-ES" u="sng" dirty="0" err="1">
                <a:latin typeface="Arial" panose="020B0604020202020204" pitchFamily="34" charset="0"/>
                <a:cs typeface="Arial" panose="020B0604020202020204" pitchFamily="34" charset="0"/>
                <a:hlinkClick r:id="rId5"/>
              </a:rPr>
              <a:t>regulations</a:t>
            </a:r>
            <a:r>
              <a:rPr lang="es-ES" altLang="es-ES" u="sng" dirty="0">
                <a:latin typeface="Arial" panose="020B0604020202020204" pitchFamily="34" charset="0"/>
                <a:cs typeface="Arial" panose="020B0604020202020204" pitchFamily="34" charset="0"/>
                <a:hlinkClick r:id="rId5"/>
              </a:rPr>
              <a:t> (English </a:t>
            </a:r>
            <a:r>
              <a:rPr lang="es-ES" altLang="es-ES" u="sng" dirty="0" err="1">
                <a:latin typeface="Arial" panose="020B0604020202020204" pitchFamily="34" charset="0"/>
                <a:cs typeface="Arial" panose="020B0604020202020204" pitchFamily="34" charset="0"/>
                <a:hlinkClick r:id="rId5"/>
              </a:rPr>
              <a:t>version</a:t>
            </a:r>
            <a:r>
              <a:rPr lang="es-ES" altLang="es-ES" u="sng" dirty="0">
                <a:latin typeface="Arial" panose="020B0604020202020204" pitchFamily="34" charset="0"/>
                <a:cs typeface="Arial" panose="020B0604020202020204" pitchFamily="34" charset="0"/>
                <a:hlinkClick r:id="rId5"/>
              </a:rPr>
              <a:t>) </a:t>
            </a:r>
            <a:endParaRPr lang="es-ES" altLang="es-ES" u="sng" dirty="0">
              <a:latin typeface="Arial" panose="020B0604020202020204" pitchFamily="34" charset="0"/>
              <a:cs typeface="Arial" panose="020B0604020202020204" pitchFamily="34" charset="0"/>
            </a:endParaRPr>
          </a:p>
          <a:p>
            <a:pPr marL="0" lvl="0" indent="0" eaLnBrk="0" fontAlgn="base" hangingPunct="0">
              <a:lnSpc>
                <a:spcPct val="150000"/>
              </a:lnSpc>
              <a:spcBef>
                <a:spcPct val="0"/>
              </a:spcBef>
              <a:spcAft>
                <a:spcPct val="0"/>
              </a:spcAft>
              <a:buFontTx/>
              <a:buChar char="•"/>
            </a:pPr>
            <a:r>
              <a:rPr lang="es-ES" altLang="es-ES" u="sng" dirty="0" err="1">
                <a:latin typeface="Arial" panose="020B0604020202020204" pitchFamily="34" charset="0"/>
                <a:cs typeface="Arial" panose="020B0604020202020204" pitchFamily="34" charset="0"/>
                <a:hlinkClick r:id="rId6"/>
              </a:rPr>
              <a:t>Annexes</a:t>
            </a:r>
            <a:r>
              <a:rPr lang="es-ES" altLang="es-ES" u="sng" dirty="0">
                <a:latin typeface="Arial" panose="020B0604020202020204" pitchFamily="34" charset="0"/>
                <a:cs typeface="Arial" panose="020B0604020202020204" pitchFamily="34" charset="0"/>
                <a:hlinkClick r:id="rId6"/>
              </a:rPr>
              <a:t> to ETSETB </a:t>
            </a:r>
            <a:r>
              <a:rPr lang="es-ES" altLang="es-ES" u="sng" dirty="0" err="1">
                <a:latin typeface="Arial" panose="020B0604020202020204" pitchFamily="34" charset="0"/>
                <a:cs typeface="Arial" panose="020B0604020202020204" pitchFamily="34" charset="0"/>
                <a:hlinkClick r:id="rId6"/>
              </a:rPr>
              <a:t>Academic</a:t>
            </a:r>
            <a:r>
              <a:rPr lang="es-ES" altLang="es-ES" u="sng" dirty="0">
                <a:latin typeface="Arial" panose="020B0604020202020204" pitchFamily="34" charset="0"/>
                <a:cs typeface="Arial" panose="020B0604020202020204" pitchFamily="34" charset="0"/>
                <a:hlinkClick r:id="rId6"/>
              </a:rPr>
              <a:t> </a:t>
            </a:r>
            <a:r>
              <a:rPr lang="es-ES" altLang="es-ES" u="sng" dirty="0" err="1">
                <a:latin typeface="Arial" panose="020B0604020202020204" pitchFamily="34" charset="0"/>
                <a:cs typeface="Arial" panose="020B0604020202020204" pitchFamily="34" charset="0"/>
                <a:hlinkClick r:id="rId6"/>
              </a:rPr>
              <a:t>Regulations</a:t>
            </a:r>
            <a:r>
              <a:rPr lang="es-ES" altLang="es-ES" u="sng" dirty="0">
                <a:latin typeface="Arial" panose="020B0604020202020204" pitchFamily="34" charset="0"/>
                <a:cs typeface="Arial" panose="020B0604020202020204" pitchFamily="34" charset="0"/>
                <a:hlinkClick r:id="rId6"/>
              </a:rPr>
              <a:t> </a:t>
            </a:r>
            <a:r>
              <a:rPr lang="es-ES" altLang="es-ES" u="sng" dirty="0" err="1">
                <a:latin typeface="Arial" panose="020B0604020202020204" pitchFamily="34" charset="0"/>
                <a:cs typeface="Arial" panose="020B0604020202020204" pitchFamily="34" charset="0"/>
                <a:hlinkClick r:id="rId6"/>
              </a:rPr>
              <a:t>for</a:t>
            </a:r>
            <a:r>
              <a:rPr lang="es-ES" altLang="es-ES" u="sng" dirty="0">
                <a:latin typeface="Arial" panose="020B0604020202020204" pitchFamily="34" charset="0"/>
                <a:cs typeface="Arial" panose="020B0604020202020204" pitchFamily="34" charset="0"/>
                <a:hlinkClick r:id="rId6"/>
              </a:rPr>
              <a:t> MET and MEE</a:t>
            </a:r>
            <a:r>
              <a:rPr lang="es-ES" altLang="es-ES" u="sng" dirty="0">
                <a:latin typeface="Arial" panose="020B0604020202020204" pitchFamily="34" charset="0"/>
                <a:cs typeface="Arial" panose="020B0604020202020204" pitchFamily="34" charset="0"/>
              </a:rPr>
              <a:t> </a:t>
            </a:r>
          </a:p>
          <a:p>
            <a:pPr marL="0" lvl="0" indent="0" eaLnBrk="0" fontAlgn="base" hangingPunct="0">
              <a:lnSpc>
                <a:spcPct val="150000"/>
              </a:lnSpc>
              <a:spcBef>
                <a:spcPct val="0"/>
              </a:spcBef>
              <a:spcAft>
                <a:spcPct val="0"/>
              </a:spcAft>
              <a:buFontTx/>
              <a:buChar char="•"/>
            </a:pPr>
            <a:r>
              <a:rPr lang="es-ES" altLang="es-ES" u="sng" dirty="0">
                <a:latin typeface="Arial" panose="020B0604020202020204" pitchFamily="34" charset="0"/>
                <a:cs typeface="Arial" panose="020B0604020202020204" pitchFamily="34" charset="0"/>
                <a:hlinkClick r:id="rId7"/>
              </a:rPr>
              <a:t>ETSETB </a:t>
            </a:r>
            <a:r>
              <a:rPr lang="es-ES" altLang="es-ES" u="sng" dirty="0" err="1">
                <a:latin typeface="Arial" panose="020B0604020202020204" pitchFamily="34" charset="0"/>
                <a:cs typeface="Arial" panose="020B0604020202020204" pitchFamily="34" charset="0"/>
                <a:hlinkClick r:id="rId7"/>
              </a:rPr>
              <a:t>regulations</a:t>
            </a:r>
            <a:r>
              <a:rPr lang="es-ES" altLang="es-ES" u="sng" dirty="0">
                <a:latin typeface="Arial" panose="020B0604020202020204" pitchFamily="34" charset="0"/>
                <a:cs typeface="Arial" panose="020B0604020202020204" pitchFamily="34" charset="0"/>
                <a:hlinkClick r:id="rId7"/>
              </a:rPr>
              <a:t> </a:t>
            </a:r>
            <a:r>
              <a:rPr lang="es-ES" altLang="es-ES" u="sng" dirty="0" err="1">
                <a:latin typeface="Arial" panose="020B0604020202020204" pitchFamily="34" charset="0"/>
                <a:cs typeface="Arial" panose="020B0604020202020204" pitchFamily="34" charset="0"/>
                <a:hlinkClick r:id="rId7"/>
              </a:rPr>
              <a:t>for</a:t>
            </a:r>
            <a:r>
              <a:rPr lang="es-ES" altLang="es-ES" u="sng" dirty="0">
                <a:latin typeface="Arial" panose="020B0604020202020204" pitchFamily="34" charset="0"/>
                <a:cs typeface="Arial" panose="020B0604020202020204" pitchFamily="34" charset="0"/>
                <a:hlinkClick r:id="rId7"/>
              </a:rPr>
              <a:t> </a:t>
            </a:r>
            <a:r>
              <a:rPr lang="es-ES" altLang="es-ES" u="sng" dirty="0" err="1">
                <a:latin typeface="Arial" panose="020B0604020202020204" pitchFamily="34" charset="0"/>
                <a:cs typeface="Arial" panose="020B0604020202020204" pitchFamily="34" charset="0"/>
                <a:hlinkClick r:id="rId7"/>
              </a:rPr>
              <a:t>completion</a:t>
            </a:r>
            <a:r>
              <a:rPr lang="es-ES" altLang="es-ES" u="sng" dirty="0">
                <a:latin typeface="Arial" panose="020B0604020202020204" pitchFamily="34" charset="0"/>
                <a:cs typeface="Arial" panose="020B0604020202020204" pitchFamily="34" charset="0"/>
                <a:hlinkClick r:id="rId7"/>
              </a:rPr>
              <a:t> of </a:t>
            </a:r>
            <a:r>
              <a:rPr lang="es-ES" altLang="es-ES" u="sng" dirty="0" err="1">
                <a:latin typeface="Arial" panose="020B0604020202020204" pitchFamily="34" charset="0"/>
                <a:cs typeface="Arial" panose="020B0604020202020204" pitchFamily="34" charset="0"/>
                <a:hlinkClick r:id="rId7"/>
              </a:rPr>
              <a:t>exams</a:t>
            </a:r>
            <a:r>
              <a:rPr lang="es-ES" altLang="es-ES" u="sng" dirty="0">
                <a:latin typeface="Arial" panose="020B0604020202020204" pitchFamily="34" charset="0"/>
                <a:cs typeface="Arial" panose="020B0604020202020204" pitchFamily="34" charset="0"/>
              </a:rPr>
              <a:t> </a:t>
            </a:r>
          </a:p>
          <a:p>
            <a:pPr marL="0" lvl="0" indent="0" eaLnBrk="0" fontAlgn="base" hangingPunct="0">
              <a:lnSpc>
                <a:spcPct val="150000"/>
              </a:lnSpc>
              <a:spcBef>
                <a:spcPct val="0"/>
              </a:spcBef>
              <a:spcAft>
                <a:spcPct val="0"/>
              </a:spcAft>
              <a:buFontTx/>
              <a:buChar char="•"/>
            </a:pPr>
            <a:r>
              <a:rPr lang="es-ES" altLang="es-ES" u="sng" dirty="0" err="1">
                <a:latin typeface="Arial" panose="020B0604020202020204" pitchFamily="34" charset="0"/>
                <a:cs typeface="Arial" panose="020B0604020202020204" pitchFamily="34" charset="0"/>
                <a:hlinkClick r:id="rId8"/>
              </a:rPr>
              <a:t>The</a:t>
            </a:r>
            <a:r>
              <a:rPr lang="es-ES" altLang="es-ES" u="sng" dirty="0">
                <a:latin typeface="Arial" panose="020B0604020202020204" pitchFamily="34" charset="0"/>
                <a:cs typeface="Arial" panose="020B0604020202020204" pitchFamily="34" charset="0"/>
                <a:hlinkClick r:id="rId8"/>
              </a:rPr>
              <a:t> ETSETB </a:t>
            </a:r>
            <a:r>
              <a:rPr lang="es-ES" altLang="es-ES" u="sng" dirty="0" err="1">
                <a:latin typeface="Arial" panose="020B0604020202020204" pitchFamily="34" charset="0"/>
                <a:cs typeface="Arial" panose="020B0604020202020204" pitchFamily="34" charset="0"/>
                <a:hlinkClick r:id="rId8"/>
              </a:rPr>
              <a:t>protocol</a:t>
            </a:r>
            <a:r>
              <a:rPr lang="es-ES" altLang="es-ES" u="sng" dirty="0">
                <a:latin typeface="Arial" panose="020B0604020202020204" pitchFamily="34" charset="0"/>
                <a:cs typeface="Arial" panose="020B0604020202020204" pitchFamily="34" charset="0"/>
                <a:hlinkClick r:id="rId8"/>
              </a:rPr>
              <a:t> </a:t>
            </a:r>
            <a:r>
              <a:rPr lang="es-ES" altLang="es-ES" u="sng" dirty="0" err="1">
                <a:latin typeface="Arial" panose="020B0604020202020204" pitchFamily="34" charset="0"/>
                <a:cs typeface="Arial" panose="020B0604020202020204" pitchFamily="34" charset="0"/>
                <a:hlinkClick r:id="rId8"/>
              </a:rPr>
              <a:t>for</a:t>
            </a:r>
            <a:r>
              <a:rPr lang="es-ES" altLang="es-ES" u="sng" dirty="0">
                <a:latin typeface="Arial" panose="020B0604020202020204" pitchFamily="34" charset="0"/>
                <a:cs typeface="Arial" panose="020B0604020202020204" pitchFamily="34" charset="0"/>
                <a:hlinkClick r:id="rId8"/>
              </a:rPr>
              <a:t> </a:t>
            </a:r>
            <a:r>
              <a:rPr lang="es-ES" altLang="es-ES" u="sng" dirty="0" err="1">
                <a:latin typeface="Arial" panose="020B0604020202020204" pitchFamily="34" charset="0"/>
                <a:cs typeface="Arial" panose="020B0604020202020204" pitchFamily="34" charset="0"/>
                <a:hlinkClick r:id="rId8"/>
              </a:rPr>
              <a:t>action</a:t>
            </a:r>
            <a:r>
              <a:rPr lang="es-ES" altLang="es-ES" u="sng" dirty="0">
                <a:latin typeface="Arial" panose="020B0604020202020204" pitchFamily="34" charset="0"/>
                <a:cs typeface="Arial" panose="020B0604020202020204" pitchFamily="34" charset="0"/>
                <a:hlinkClick r:id="rId8"/>
              </a:rPr>
              <a:t> in cases of </a:t>
            </a:r>
            <a:r>
              <a:rPr lang="es-ES" altLang="es-ES" u="sng" dirty="0" err="1">
                <a:latin typeface="Arial" panose="020B0604020202020204" pitchFamily="34" charset="0"/>
                <a:cs typeface="Arial" panose="020B0604020202020204" pitchFamily="34" charset="0"/>
                <a:hlinkClick r:id="rId8"/>
              </a:rPr>
              <a:t>fraud</a:t>
            </a:r>
            <a:r>
              <a:rPr lang="es-ES" altLang="es-ES" u="sng" dirty="0">
                <a:latin typeface="Arial" panose="020B0604020202020204" pitchFamily="34" charset="0"/>
                <a:cs typeface="Arial" panose="020B0604020202020204" pitchFamily="34" charset="0"/>
                <a:hlinkClick r:id="rId8"/>
              </a:rPr>
              <a:t> </a:t>
            </a:r>
            <a:r>
              <a:rPr lang="es-ES" altLang="es-ES" u="sng" dirty="0" err="1">
                <a:latin typeface="Arial" panose="020B0604020202020204" pitchFamily="34" charset="0"/>
                <a:cs typeface="Arial" panose="020B0604020202020204" pitchFamily="34" charset="0"/>
                <a:hlinkClick r:id="rId8"/>
              </a:rPr>
              <a:t>commited</a:t>
            </a:r>
            <a:r>
              <a:rPr lang="es-ES" altLang="es-ES" u="sng" dirty="0">
                <a:latin typeface="Arial" panose="020B0604020202020204" pitchFamily="34" charset="0"/>
                <a:cs typeface="Arial" panose="020B0604020202020204" pitchFamily="34" charset="0"/>
                <a:hlinkClick r:id="rId8"/>
              </a:rPr>
              <a:t> in </a:t>
            </a:r>
            <a:r>
              <a:rPr lang="es-ES" altLang="es-ES" u="sng" dirty="0" err="1">
                <a:latin typeface="Arial" panose="020B0604020202020204" pitchFamily="34" charset="0"/>
                <a:cs typeface="Arial" panose="020B0604020202020204" pitchFamily="34" charset="0"/>
                <a:hlinkClick r:id="rId8"/>
              </a:rPr>
              <a:t>exams</a:t>
            </a:r>
            <a:r>
              <a:rPr lang="es-ES" altLang="es-ES" u="sng" dirty="0">
                <a:latin typeface="Arial" panose="020B0604020202020204" pitchFamily="34" charset="0"/>
                <a:cs typeface="Arial" panose="020B0604020202020204" pitchFamily="34" charset="0"/>
              </a:rPr>
              <a:t> </a:t>
            </a:r>
          </a:p>
          <a:p>
            <a:pPr marL="0" indent="0">
              <a:buNone/>
            </a:pPr>
            <a:endParaRPr lang="en-US" dirty="0"/>
          </a:p>
          <a:p>
            <a:pPr marL="0" indent="0">
              <a:buNone/>
            </a:pPr>
            <a:endParaRPr lang="en-US" dirty="0"/>
          </a:p>
          <a:p>
            <a:pPr marL="0" indent="0">
              <a:buNone/>
            </a:pPr>
            <a:endParaRPr lang="ca-ES" dirty="0"/>
          </a:p>
        </p:txBody>
      </p:sp>
      <p:sp>
        <p:nvSpPr>
          <p:cNvPr id="4" name="Rectangle 2">
            <a:extLst>
              <a:ext uri="{FF2B5EF4-FFF2-40B4-BE49-F238E27FC236}">
                <a16:creationId xmlns:a16="http://schemas.microsoft.com/office/drawing/2014/main" id="{BB715236-7326-4A5A-B45A-2B583EB81247}"/>
              </a:ext>
            </a:extLst>
          </p:cNvPr>
          <p:cNvSpPr>
            <a:spLocks noChangeArrowheads="1"/>
          </p:cNvSpPr>
          <p:nvPr/>
        </p:nvSpPr>
        <p:spPr bwMode="auto">
          <a:xfrm rot="5400000">
            <a:off x="5734361" y="-5722201"/>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Academic</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regulations</a:t>
            </a:r>
            <a:endParaRPr lang="ca-E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24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084" y="468690"/>
            <a:ext cx="12203084" cy="6388233"/>
          </a:xfrm>
          <a:prstGeom prst="rect">
            <a:avLst/>
          </a:prstGeom>
        </p:spPr>
      </p:pic>
      <p:sp>
        <p:nvSpPr>
          <p:cNvPr id="6" name="Text Box 5"/>
          <p:cNvSpPr txBox="1">
            <a:spLocks noChangeArrowheads="1"/>
          </p:cNvSpPr>
          <p:nvPr/>
        </p:nvSpPr>
        <p:spPr bwMode="auto">
          <a:xfrm>
            <a:off x="571819" y="1754527"/>
            <a:ext cx="11916514" cy="3816558"/>
          </a:xfrm>
          <a:prstGeom prst="rect">
            <a:avLst/>
          </a:prstGeom>
          <a:noFill/>
          <a:ln w="9525">
            <a:noFill/>
            <a:miter lim="800000"/>
            <a:headEnd/>
            <a:tailEnd/>
          </a:ln>
        </p:spPr>
        <p:txBody>
          <a:bodyPr wrap="square">
            <a:spAutoFit/>
          </a:bodyPr>
          <a:lstStyle/>
          <a:p>
            <a:pPr marL="0" lvl="2">
              <a:lnSpc>
                <a:spcPct val="120000"/>
              </a:lnSpc>
              <a:spcBef>
                <a:spcPct val="50000"/>
              </a:spcBef>
            </a:pPr>
            <a:r>
              <a:rPr lang="es-ES" sz="2400" b="1" u="sng" dirty="0" err="1">
                <a:solidFill>
                  <a:srgbClr val="004376"/>
                </a:solidFill>
                <a:latin typeface="Verdana" pitchFamily="34" charset="0"/>
              </a:rPr>
              <a:t>Curriculum</a:t>
            </a:r>
            <a:r>
              <a:rPr lang="es-ES" sz="2400" b="1" u="sng" dirty="0">
                <a:solidFill>
                  <a:srgbClr val="004376"/>
                </a:solidFill>
                <a:latin typeface="Verdana" pitchFamily="34" charset="0"/>
              </a:rPr>
              <a:t>/ </a:t>
            </a:r>
            <a:r>
              <a:rPr lang="es-ES" sz="2400" b="1" u="sng" dirty="0" err="1">
                <a:solidFill>
                  <a:srgbClr val="004376"/>
                </a:solidFill>
                <a:latin typeface="Verdana" pitchFamily="34" charset="0"/>
              </a:rPr>
              <a:t>Subjects</a:t>
            </a:r>
            <a:r>
              <a:rPr lang="es-ES" sz="2400" b="1" u="sng" dirty="0">
                <a:solidFill>
                  <a:srgbClr val="004376"/>
                </a:solidFill>
                <a:latin typeface="Verdana" pitchFamily="34" charset="0"/>
              </a:rPr>
              <a:t> </a:t>
            </a:r>
          </a:p>
          <a:p>
            <a:pPr marL="342900" lvl="2" indent="-342900">
              <a:lnSpc>
                <a:spcPct val="150000"/>
              </a:lnSpc>
              <a:spcBef>
                <a:spcPct val="50000"/>
              </a:spcBef>
              <a:buFont typeface="+mj-lt"/>
              <a:buAutoNum type="arabicPeriod"/>
            </a:pPr>
            <a:r>
              <a:rPr lang="en-US" dirty="0">
                <a:hlinkClick r:id="rId3"/>
              </a:rPr>
              <a:t>Master's degree in Telecommunications Engineering</a:t>
            </a:r>
            <a:r>
              <a:rPr lang="en-US" dirty="0"/>
              <a:t>  (MET13) </a:t>
            </a:r>
          </a:p>
          <a:p>
            <a:pPr marL="457200" lvl="3">
              <a:lnSpc>
                <a:spcPct val="150000"/>
              </a:lnSpc>
              <a:spcBef>
                <a:spcPct val="50000"/>
              </a:spcBef>
            </a:pPr>
            <a:r>
              <a:rPr lang="en-US" sz="1200" b="1" dirty="0">
                <a:hlinkClick r:id="rId4"/>
              </a:rPr>
              <a:t>https://telecos.upc.edu/ca/estudis/masters/masters-degree-in-telecommunications-engineering-met/#tab-curriculum</a:t>
            </a:r>
            <a:endParaRPr lang="en-US" sz="1200" b="1" dirty="0"/>
          </a:p>
          <a:p>
            <a:pPr marL="342900" lvl="2" indent="-342900">
              <a:lnSpc>
                <a:spcPct val="150000"/>
              </a:lnSpc>
              <a:spcBef>
                <a:spcPct val="50000"/>
              </a:spcBef>
              <a:buFont typeface="+mj-lt"/>
              <a:buAutoNum type="arabicPeriod"/>
            </a:pPr>
            <a:r>
              <a:rPr lang="en-US" dirty="0">
                <a:hlinkClick r:id="rId5"/>
              </a:rPr>
              <a:t>Master's degree in Electronic Engineering</a:t>
            </a:r>
            <a:r>
              <a:rPr lang="en-US" dirty="0"/>
              <a:t> (MEE22)</a:t>
            </a:r>
            <a:r>
              <a:rPr lang="en-US" b="1" dirty="0"/>
              <a:t> </a:t>
            </a:r>
          </a:p>
          <a:p>
            <a:pPr marL="457200" lvl="3">
              <a:lnSpc>
                <a:spcPct val="150000"/>
              </a:lnSpc>
              <a:spcBef>
                <a:spcPct val="50000"/>
              </a:spcBef>
            </a:pPr>
            <a:r>
              <a:rPr lang="en-US" sz="1200" b="1" dirty="0">
                <a:hlinkClick r:id="rId5"/>
              </a:rPr>
              <a:t>https://telecos.upc.edu/ca/estudis/masters/masters-degree-in-electronic-engineering-mee</a:t>
            </a:r>
            <a:r>
              <a:rPr lang="en-US" sz="1200" b="1" dirty="0"/>
              <a:t>/</a:t>
            </a:r>
            <a:r>
              <a:rPr lang="en-US" sz="1200" b="1" dirty="0">
                <a:hlinkClick r:id="rId6"/>
              </a:rPr>
              <a:t>#tab-curriculum</a:t>
            </a:r>
            <a:endParaRPr lang="en-US" sz="1200" b="1" dirty="0"/>
          </a:p>
          <a:p>
            <a:pPr marL="342900" lvl="2" indent="-342900">
              <a:lnSpc>
                <a:spcPct val="150000"/>
              </a:lnSpc>
              <a:spcBef>
                <a:spcPct val="50000"/>
              </a:spcBef>
              <a:buFont typeface="+mj-lt"/>
              <a:buAutoNum type="arabicPeriod"/>
            </a:pPr>
            <a:r>
              <a:rPr lang="en-US" dirty="0">
                <a:hlinkClick r:id="rId7"/>
              </a:rPr>
              <a:t>Master in Advanced Telecommunication Technologies</a:t>
            </a:r>
            <a:r>
              <a:rPr lang="en-US" dirty="0"/>
              <a:t> (MATT19)</a:t>
            </a:r>
          </a:p>
          <a:p>
            <a:pPr marL="457200" lvl="3">
              <a:lnSpc>
                <a:spcPct val="150000"/>
              </a:lnSpc>
              <a:spcBef>
                <a:spcPct val="50000"/>
              </a:spcBef>
            </a:pPr>
            <a:r>
              <a:rPr lang="en-US" sz="1200" b="1" dirty="0">
                <a:hlinkClick r:id="rId6"/>
              </a:rPr>
              <a:t>https://telecos.upc.edu/ca/estudis/masters/masters-degree-in-advanced-telecommunication-technologies-matt/#tab-curriculum</a:t>
            </a:r>
            <a:endParaRPr lang="en-US" sz="1200" b="1" dirty="0"/>
          </a:p>
          <a:p>
            <a:pPr marL="342900" lvl="2" indent="-342900">
              <a:lnSpc>
                <a:spcPct val="150000"/>
              </a:lnSpc>
              <a:spcBef>
                <a:spcPct val="50000"/>
              </a:spcBef>
              <a:buFont typeface="+mj-lt"/>
              <a:buAutoNum type="arabicPeriod"/>
            </a:pPr>
            <a:r>
              <a:rPr lang="en-US" dirty="0">
                <a:hlinkClick r:id="rId8"/>
              </a:rPr>
              <a:t>Master's degree Engineering Physics</a:t>
            </a:r>
            <a:r>
              <a:rPr lang="en-US" dirty="0"/>
              <a:t>  (MEF) </a:t>
            </a:r>
            <a:r>
              <a:rPr lang="en-US" sz="1200" b="1" dirty="0">
                <a:solidFill>
                  <a:srgbClr val="FF0000"/>
                </a:solidFill>
                <a:hlinkClick r:id="rId9"/>
              </a:rPr>
              <a:t>https://telecos.upc.edu/ca/estudis/masters/masters-degree-in-engineering-physics/#tab-curriculum</a:t>
            </a:r>
            <a:endParaRPr lang="en-US" sz="1200" b="1" dirty="0">
              <a:solidFill>
                <a:srgbClr val="FF0000"/>
              </a:solidFill>
            </a:endParaRPr>
          </a:p>
        </p:txBody>
      </p:sp>
      <p:sp>
        <p:nvSpPr>
          <p:cNvPr id="7" name="Rectangle 2"/>
          <p:cNvSpPr>
            <a:spLocks noChangeArrowheads="1"/>
          </p:cNvSpPr>
          <p:nvPr/>
        </p:nvSpPr>
        <p:spPr bwMode="auto">
          <a:xfrm rot="5400000">
            <a:off x="5734361" y="-5722201"/>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Academic</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information</a:t>
            </a:r>
            <a:r>
              <a:rPr lang="es-ES" sz="5400" dirty="0">
                <a:latin typeface="Arial" panose="020B0604020202020204" pitchFamily="34" charset="0"/>
                <a:cs typeface="Arial" panose="020B0604020202020204" pitchFamily="34" charset="0"/>
              </a:rPr>
              <a:t> - </a:t>
            </a:r>
            <a:r>
              <a:rPr lang="es-ES" sz="5400" dirty="0" err="1">
                <a:latin typeface="Arial" panose="020B0604020202020204" pitchFamily="34" charset="0"/>
                <a:cs typeface="Arial" panose="020B0604020202020204" pitchFamily="34" charset="0"/>
              </a:rPr>
              <a:t>Curriculum</a:t>
            </a:r>
            <a:endParaRPr lang="ca-ES" sz="5400" dirty="0">
              <a:latin typeface="Arial" panose="020B0604020202020204" pitchFamily="34" charset="0"/>
              <a:cs typeface="Arial" panose="020B0604020202020204" pitchFamily="34" charset="0"/>
            </a:endParaRPr>
          </a:p>
        </p:txBody>
      </p:sp>
      <p:pic>
        <p:nvPicPr>
          <p:cNvPr id="2" name="Imatge 1">
            <a:extLst>
              <a:ext uri="{FF2B5EF4-FFF2-40B4-BE49-F238E27FC236}">
                <a16:creationId xmlns:a16="http://schemas.microsoft.com/office/drawing/2014/main" id="{0F988F4F-E3EC-4709-9595-F61B3DDDFC99}"/>
              </a:ext>
            </a:extLst>
          </p:cNvPr>
          <p:cNvPicPr>
            <a:picLocks noChangeAspect="1"/>
          </p:cNvPicPr>
          <p:nvPr/>
        </p:nvPicPr>
        <p:blipFill rotWithShape="1">
          <a:blip r:embed="rId10"/>
          <a:srcRect l="17731" t="2947"/>
          <a:stretch/>
        </p:blipFill>
        <p:spPr>
          <a:xfrm>
            <a:off x="9491133" y="982132"/>
            <a:ext cx="2455333" cy="1931987"/>
          </a:xfrm>
          <a:prstGeom prst="rect">
            <a:avLst/>
          </a:prstGeom>
        </p:spPr>
      </p:pic>
    </p:spTree>
    <p:extLst>
      <p:ext uri="{BB962C8B-B14F-4D97-AF65-F5344CB8AC3E}">
        <p14:creationId xmlns:p14="http://schemas.microsoft.com/office/powerpoint/2010/main" val="960236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084" y="468690"/>
            <a:ext cx="12203084" cy="6388233"/>
          </a:xfrm>
          <a:prstGeom prst="rect">
            <a:avLst/>
          </a:prstGeom>
        </p:spPr>
      </p:pic>
      <p:sp>
        <p:nvSpPr>
          <p:cNvPr id="7" name="Rectangle 2"/>
          <p:cNvSpPr>
            <a:spLocks noChangeArrowheads="1"/>
          </p:cNvSpPr>
          <p:nvPr/>
        </p:nvSpPr>
        <p:spPr bwMode="auto">
          <a:xfrm rot="5400000">
            <a:off x="5734361" y="-5722201"/>
            <a:ext cx="745445" cy="12192001"/>
          </a:xfrm>
          <a:prstGeom prst="rect">
            <a:avLst/>
          </a:prstGeom>
          <a:solidFill>
            <a:schemeClr val="accent2"/>
          </a:solidFill>
          <a:ln w="12700">
            <a:noFill/>
            <a:miter lim="800000"/>
            <a:headEnd/>
            <a:tailEnd/>
          </a:ln>
        </p:spPr>
        <p:txBody>
          <a:bodyPr rot="10800000" vert="eaVert" wrap="none" anchor="ctr"/>
          <a:lstStyle/>
          <a:p>
            <a:pPr algn="ctr"/>
            <a:r>
              <a:rPr lang="es-ES" sz="4000" dirty="0" err="1">
                <a:latin typeface="Arial" panose="020B0604020202020204" pitchFamily="34" charset="0"/>
                <a:cs typeface="Arial" panose="020B0604020202020204" pitchFamily="34" charset="0"/>
              </a:rPr>
              <a:t>Academic</a:t>
            </a:r>
            <a:r>
              <a:rPr lang="es-ES" sz="4000" dirty="0">
                <a:latin typeface="Arial" panose="020B0604020202020204" pitchFamily="34" charset="0"/>
                <a:cs typeface="Arial" panose="020B0604020202020204" pitchFamily="34" charset="0"/>
              </a:rPr>
              <a:t> </a:t>
            </a:r>
            <a:r>
              <a:rPr lang="es-ES" sz="4000" dirty="0" err="1">
                <a:latin typeface="Arial" panose="020B0604020202020204" pitchFamily="34" charset="0"/>
                <a:cs typeface="Arial" panose="020B0604020202020204" pitchFamily="34" charset="0"/>
              </a:rPr>
              <a:t>information</a:t>
            </a:r>
            <a:r>
              <a:rPr lang="es-ES" sz="4000" dirty="0">
                <a:latin typeface="Arial" panose="020B0604020202020204" pitchFamily="34" charset="0"/>
                <a:cs typeface="Arial" panose="020B0604020202020204" pitchFamily="34" charset="0"/>
              </a:rPr>
              <a:t> – </a:t>
            </a:r>
            <a:r>
              <a:rPr lang="es-ES" sz="4000" dirty="0" err="1">
                <a:latin typeface="Arial" panose="020B0604020202020204" pitchFamily="34" charset="0"/>
                <a:cs typeface="Arial" panose="020B0604020202020204" pitchFamily="34" charset="0"/>
              </a:rPr>
              <a:t>Timetables</a:t>
            </a:r>
            <a:r>
              <a:rPr lang="es-ES" sz="4000" dirty="0">
                <a:latin typeface="Arial" panose="020B0604020202020204" pitchFamily="34" charset="0"/>
                <a:cs typeface="Arial" panose="020B0604020202020204" pitchFamily="34" charset="0"/>
              </a:rPr>
              <a:t> and </a:t>
            </a:r>
            <a:r>
              <a:rPr lang="es-ES" sz="4000" dirty="0" err="1">
                <a:latin typeface="Arial" panose="020B0604020202020204" pitchFamily="34" charset="0"/>
                <a:cs typeface="Arial" panose="020B0604020202020204" pitchFamily="34" charset="0"/>
              </a:rPr>
              <a:t>calendars</a:t>
            </a:r>
            <a:endParaRPr lang="ca-ES"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E071CD-EC5C-46EE-8B86-E9AEE8CF1A5E}"/>
              </a:ext>
            </a:extLst>
          </p:cNvPr>
          <p:cNvSpPr/>
          <p:nvPr/>
        </p:nvSpPr>
        <p:spPr>
          <a:xfrm>
            <a:off x="11083" y="746522"/>
            <a:ext cx="12169834" cy="3093154"/>
          </a:xfrm>
          <a:prstGeom prst="rect">
            <a:avLst/>
          </a:prstGeom>
        </p:spPr>
        <p:txBody>
          <a:bodyPr wrap="square">
            <a:spAutoFit/>
          </a:bodyPr>
          <a:lstStyle/>
          <a:p>
            <a:pPr marL="0" lvl="2">
              <a:lnSpc>
                <a:spcPct val="150000"/>
              </a:lnSpc>
              <a:spcBef>
                <a:spcPct val="50000"/>
              </a:spcBef>
            </a:pPr>
            <a:r>
              <a:rPr lang="en-US" sz="2400" b="1" u="sng" dirty="0">
                <a:solidFill>
                  <a:srgbClr val="004376"/>
                </a:solidFill>
                <a:latin typeface="Verdana" pitchFamily="34" charset="0"/>
              </a:rPr>
              <a:t>Timetables, exams and regulations</a:t>
            </a:r>
            <a:r>
              <a:rPr lang="en-US" sz="2400" b="1" dirty="0"/>
              <a:t>:</a:t>
            </a:r>
          </a:p>
          <a:p>
            <a:r>
              <a:rPr lang="en-US" dirty="0">
                <a:hlinkClick r:id="rId3"/>
              </a:rPr>
              <a:t>Classes timetables</a:t>
            </a:r>
            <a:r>
              <a:rPr lang="en-US" dirty="0"/>
              <a:t>, </a:t>
            </a:r>
            <a:r>
              <a:rPr lang="en-US" dirty="0">
                <a:hlinkClick r:id="rId4"/>
              </a:rPr>
              <a:t>exams schedule </a:t>
            </a:r>
            <a:r>
              <a:rPr lang="en-US" dirty="0"/>
              <a:t>and </a:t>
            </a:r>
            <a:r>
              <a:rPr lang="en-US" dirty="0">
                <a:hlinkClick r:id="rId5"/>
              </a:rPr>
              <a:t>regulations</a:t>
            </a:r>
            <a:r>
              <a:rPr lang="en-US" dirty="0"/>
              <a:t> are available </a:t>
            </a:r>
            <a:r>
              <a:rPr lang="en-US" dirty="0">
                <a:hlinkClick r:id="rId6"/>
              </a:rPr>
              <a:t>Current course</a:t>
            </a:r>
            <a:r>
              <a:rPr lang="en-US" dirty="0"/>
              <a:t>.</a:t>
            </a:r>
            <a:endParaRPr lang="en-US" sz="2400" b="1" u="sng" dirty="0">
              <a:solidFill>
                <a:srgbClr val="004376"/>
              </a:solidFill>
              <a:latin typeface="Verdana" pitchFamily="34" charset="0"/>
            </a:endParaRPr>
          </a:p>
          <a:p>
            <a:endParaRPr lang="en-US" sz="2400" b="1" u="sng" dirty="0">
              <a:solidFill>
                <a:srgbClr val="004376"/>
              </a:solidFill>
              <a:latin typeface="Verdana" pitchFamily="34" charset="0"/>
            </a:endParaRPr>
          </a:p>
          <a:p>
            <a:endParaRPr lang="en-US" sz="2400" b="1" u="sng" dirty="0">
              <a:solidFill>
                <a:srgbClr val="004376"/>
              </a:solidFill>
              <a:latin typeface="Verdana" pitchFamily="34" charset="0"/>
            </a:endParaRPr>
          </a:p>
          <a:p>
            <a:endParaRPr lang="en-US" sz="2400" b="1" u="sng" dirty="0">
              <a:solidFill>
                <a:srgbClr val="004376"/>
              </a:solidFill>
              <a:latin typeface="Verdana" pitchFamily="34" charset="0"/>
            </a:endParaRPr>
          </a:p>
          <a:p>
            <a:r>
              <a:rPr lang="en-US" sz="2400" b="1" u="sng" dirty="0">
                <a:solidFill>
                  <a:srgbClr val="004376"/>
                </a:solidFill>
                <a:latin typeface="Verdana" pitchFamily="34" charset="0"/>
              </a:rPr>
              <a:t>Calendars:</a:t>
            </a:r>
          </a:p>
          <a:p>
            <a:endParaRPr lang="en-US" sz="1500" dirty="0">
              <a:latin typeface="Verdana" pitchFamily="34" charset="0"/>
            </a:endParaRPr>
          </a:p>
          <a:p>
            <a:r>
              <a:rPr lang="en-US" sz="1500" dirty="0">
                <a:latin typeface="Verdana" pitchFamily="34" charset="0"/>
              </a:rPr>
              <a:t>Check </a:t>
            </a:r>
            <a:r>
              <a:rPr lang="en-US" sz="1500" dirty="0">
                <a:latin typeface="Verdana" pitchFamily="34" charset="0"/>
                <a:hlinkClick r:id="rId7"/>
              </a:rPr>
              <a:t>classes calendars</a:t>
            </a:r>
            <a:r>
              <a:rPr lang="en-US" sz="1500" dirty="0">
                <a:latin typeface="Verdana" pitchFamily="34" charset="0"/>
              </a:rPr>
              <a:t>, </a:t>
            </a:r>
            <a:r>
              <a:rPr lang="en-US" sz="1500" dirty="0">
                <a:latin typeface="Verdana" pitchFamily="34" charset="0"/>
                <a:hlinkClick r:id="rId4"/>
              </a:rPr>
              <a:t>exam calendars</a:t>
            </a:r>
            <a:r>
              <a:rPr lang="en-US" sz="1500" dirty="0">
                <a:latin typeface="Verdana" pitchFamily="34" charset="0"/>
              </a:rPr>
              <a:t>, and </a:t>
            </a:r>
            <a:r>
              <a:rPr lang="en-US" sz="1500" dirty="0">
                <a:latin typeface="Verdana" pitchFamily="34" charset="0"/>
                <a:hlinkClick r:id="rId8"/>
              </a:rPr>
              <a:t>enrolment and procedures calendars </a:t>
            </a:r>
            <a:r>
              <a:rPr lang="en-US" sz="1500" dirty="0">
                <a:latin typeface="Verdana" pitchFamily="34" charset="0"/>
              </a:rPr>
              <a:t>here:</a:t>
            </a:r>
          </a:p>
          <a:p>
            <a:endParaRPr lang="en-US" sz="1500" dirty="0">
              <a:latin typeface="Verdana" pitchFamily="34" charset="0"/>
            </a:endParaRPr>
          </a:p>
        </p:txBody>
      </p:sp>
      <p:pic>
        <p:nvPicPr>
          <p:cNvPr id="3" name="Imatge 2">
            <a:extLst>
              <a:ext uri="{FF2B5EF4-FFF2-40B4-BE49-F238E27FC236}">
                <a16:creationId xmlns:a16="http://schemas.microsoft.com/office/drawing/2014/main" id="{C3D36A61-D25F-4114-A796-CF6754FDC1B7}"/>
              </a:ext>
            </a:extLst>
          </p:cNvPr>
          <p:cNvPicPr>
            <a:picLocks noChangeAspect="1"/>
          </p:cNvPicPr>
          <p:nvPr/>
        </p:nvPicPr>
        <p:blipFill>
          <a:blip r:embed="rId9"/>
          <a:stretch>
            <a:fillRect/>
          </a:stretch>
        </p:blipFill>
        <p:spPr>
          <a:xfrm>
            <a:off x="0" y="4542594"/>
            <a:ext cx="12192000" cy="1846716"/>
          </a:xfrm>
          <a:prstGeom prst="rect">
            <a:avLst/>
          </a:prstGeom>
        </p:spPr>
      </p:pic>
      <p:pic>
        <p:nvPicPr>
          <p:cNvPr id="4" name="Imatge 3">
            <a:extLst>
              <a:ext uri="{FF2B5EF4-FFF2-40B4-BE49-F238E27FC236}">
                <a16:creationId xmlns:a16="http://schemas.microsoft.com/office/drawing/2014/main" id="{7243E70D-7D2C-4AF9-AC0B-B4C8BDEE9F73}"/>
              </a:ext>
            </a:extLst>
          </p:cNvPr>
          <p:cNvPicPr>
            <a:picLocks noChangeAspect="1"/>
          </p:cNvPicPr>
          <p:nvPr/>
        </p:nvPicPr>
        <p:blipFill>
          <a:blip r:embed="rId10"/>
          <a:stretch>
            <a:fillRect/>
          </a:stretch>
        </p:blipFill>
        <p:spPr>
          <a:xfrm>
            <a:off x="967703" y="4117508"/>
            <a:ext cx="10802858" cy="390580"/>
          </a:xfrm>
          <a:prstGeom prst="rect">
            <a:avLst/>
          </a:prstGeom>
        </p:spPr>
      </p:pic>
    </p:spTree>
    <p:extLst>
      <p:ext uri="{BB962C8B-B14F-4D97-AF65-F5344CB8AC3E}">
        <p14:creationId xmlns:p14="http://schemas.microsoft.com/office/powerpoint/2010/main" val="2913056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226482" y="718457"/>
            <a:ext cx="12136581" cy="3419269"/>
          </a:xfrm>
          <a:prstGeom prst="rect">
            <a:avLst/>
          </a:prstGeom>
          <a:noFill/>
          <a:ln w="9525">
            <a:noFill/>
            <a:miter lim="800000"/>
            <a:headEnd/>
            <a:tailEnd/>
          </a:ln>
        </p:spPr>
        <p:txBody>
          <a:bodyPr wrap="square">
            <a:spAutoFit/>
          </a:bodyPr>
          <a:lstStyle/>
          <a:p>
            <a:pPr marL="0" lvl="2">
              <a:lnSpc>
                <a:spcPct val="120000"/>
              </a:lnSpc>
              <a:spcBef>
                <a:spcPct val="50000"/>
              </a:spcBef>
            </a:pPr>
            <a:r>
              <a:rPr lang="ca-ES" sz="1600" b="1" u="sng" dirty="0" err="1">
                <a:solidFill>
                  <a:srgbClr val="004376"/>
                </a:solidFill>
                <a:latin typeface="Verdana" pitchFamily="34" charset="0"/>
              </a:rPr>
              <a:t>Examination</a:t>
            </a:r>
            <a:r>
              <a:rPr lang="ca-ES" sz="1600" b="1" u="sng" dirty="0">
                <a:solidFill>
                  <a:srgbClr val="004376"/>
                </a:solidFill>
                <a:latin typeface="Verdana" pitchFamily="34" charset="0"/>
              </a:rPr>
              <a:t> </a:t>
            </a:r>
            <a:r>
              <a:rPr lang="ca-ES" sz="1600" b="1" u="sng" dirty="0" err="1">
                <a:solidFill>
                  <a:srgbClr val="004376"/>
                </a:solidFill>
                <a:latin typeface="Verdana" pitchFamily="34" charset="0"/>
              </a:rPr>
              <a:t>period</a:t>
            </a:r>
            <a:endParaRPr lang="ca-ES" sz="1600" b="1" u="sng" dirty="0">
              <a:solidFill>
                <a:srgbClr val="004376"/>
              </a:solidFill>
              <a:latin typeface="Verdana" pitchFamily="34" charset="0"/>
            </a:endParaRPr>
          </a:p>
          <a:p>
            <a:pPr marL="0" lvl="2">
              <a:lnSpc>
                <a:spcPct val="120000"/>
              </a:lnSpc>
              <a:spcBef>
                <a:spcPct val="50000"/>
              </a:spcBef>
            </a:pPr>
            <a:r>
              <a:rPr lang="es-ES" sz="1200" b="1" dirty="0">
                <a:hlinkClick r:id="rId2"/>
              </a:rPr>
              <a:t>https://telecos.upc.edu/ca/curs-actual/calendaris/calendaris-dexamens/calendari-dexamens</a:t>
            </a:r>
            <a:endParaRPr lang="en-US" sz="1600" b="1" u="sng" dirty="0">
              <a:solidFill>
                <a:srgbClr val="004376"/>
              </a:solidFill>
              <a:latin typeface="Verdana" pitchFamily="34" charset="0"/>
            </a:endParaRPr>
          </a:p>
          <a:p>
            <a:pPr marL="0" lvl="2">
              <a:lnSpc>
                <a:spcPct val="120000"/>
              </a:lnSpc>
              <a:spcBef>
                <a:spcPct val="50000"/>
              </a:spcBef>
            </a:pPr>
            <a:endParaRPr lang="en-US" b="1" dirty="0"/>
          </a:p>
          <a:p>
            <a:pPr marL="0" lvl="2">
              <a:lnSpc>
                <a:spcPct val="120000"/>
              </a:lnSpc>
              <a:spcBef>
                <a:spcPct val="50000"/>
              </a:spcBef>
            </a:pPr>
            <a:endParaRPr lang="en-US" b="1" dirty="0"/>
          </a:p>
          <a:p>
            <a:pPr marL="0" lvl="2">
              <a:lnSpc>
                <a:spcPct val="120000"/>
              </a:lnSpc>
              <a:spcBef>
                <a:spcPct val="50000"/>
              </a:spcBef>
            </a:pPr>
            <a:endParaRPr lang="en-US" b="1" dirty="0"/>
          </a:p>
          <a:p>
            <a:pPr marL="0" lvl="2">
              <a:lnSpc>
                <a:spcPct val="120000"/>
              </a:lnSpc>
              <a:spcBef>
                <a:spcPct val="50000"/>
              </a:spcBef>
            </a:pPr>
            <a:endParaRPr lang="en-US" b="1" dirty="0"/>
          </a:p>
          <a:p>
            <a:pPr marL="0" lvl="2">
              <a:lnSpc>
                <a:spcPct val="120000"/>
              </a:lnSpc>
              <a:spcBef>
                <a:spcPct val="50000"/>
              </a:spcBef>
            </a:pPr>
            <a:endParaRPr lang="en-US" b="1" dirty="0"/>
          </a:p>
          <a:p>
            <a:pPr>
              <a:lnSpc>
                <a:spcPct val="120000"/>
              </a:lnSpc>
              <a:spcBef>
                <a:spcPct val="50000"/>
              </a:spcBef>
              <a:buFontTx/>
              <a:buChar char="-"/>
            </a:pPr>
            <a:endParaRPr lang="es-ES" sz="1500" dirty="0">
              <a:latin typeface="Verdana" pitchFamily="34" charset="0"/>
            </a:endParaRPr>
          </a:p>
        </p:txBody>
      </p:sp>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Academic</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information</a:t>
            </a:r>
            <a:r>
              <a:rPr lang="es-ES" sz="5400" dirty="0">
                <a:latin typeface="Arial" panose="020B0604020202020204" pitchFamily="34" charset="0"/>
                <a:cs typeface="Arial" panose="020B0604020202020204" pitchFamily="34" charset="0"/>
              </a:rPr>
              <a:t> - </a:t>
            </a:r>
            <a:r>
              <a:rPr lang="es-ES" sz="5400" dirty="0" err="1">
                <a:latin typeface="Arial" panose="020B0604020202020204" pitchFamily="34" charset="0"/>
                <a:cs typeface="Arial" panose="020B0604020202020204" pitchFamily="34" charset="0"/>
              </a:rPr>
              <a:t>Examination</a:t>
            </a:r>
            <a:endParaRPr lang="ca-ES" sz="5400" dirty="0">
              <a:latin typeface="Arial" panose="020B0604020202020204" pitchFamily="34" charset="0"/>
              <a:cs typeface="Arial" panose="020B0604020202020204" pitchFamily="34" charset="0"/>
            </a:endParaRPr>
          </a:p>
        </p:txBody>
      </p:sp>
      <p:sp>
        <p:nvSpPr>
          <p:cNvPr id="8" name="QuadreDeText 7"/>
          <p:cNvSpPr txBox="1"/>
          <p:nvPr/>
        </p:nvSpPr>
        <p:spPr>
          <a:xfrm>
            <a:off x="414930" y="5590138"/>
            <a:ext cx="10584180" cy="646331"/>
          </a:xfrm>
          <a:prstGeom prst="rect">
            <a:avLst/>
          </a:prstGeom>
          <a:noFill/>
        </p:spPr>
        <p:txBody>
          <a:bodyPr wrap="square" rtlCol="0">
            <a:spAutoFit/>
          </a:bodyPr>
          <a:lstStyle/>
          <a:p>
            <a:r>
              <a:rPr lang="en-CA" dirty="0"/>
              <a:t>Once in the webpage shown in the picture, click where you see your master to see the examination period pdf for the “Autumn semester” (Primavera 24-25)</a:t>
            </a:r>
          </a:p>
        </p:txBody>
      </p:sp>
      <p:pic>
        <p:nvPicPr>
          <p:cNvPr id="2" name="Imatge 1">
            <a:extLst>
              <a:ext uri="{FF2B5EF4-FFF2-40B4-BE49-F238E27FC236}">
                <a16:creationId xmlns:a16="http://schemas.microsoft.com/office/drawing/2014/main" id="{8A69F5FF-2944-4736-8368-545DD58FF9AA}"/>
              </a:ext>
            </a:extLst>
          </p:cNvPr>
          <p:cNvPicPr>
            <a:picLocks noChangeAspect="1"/>
          </p:cNvPicPr>
          <p:nvPr/>
        </p:nvPicPr>
        <p:blipFill>
          <a:blip r:embed="rId3"/>
          <a:stretch>
            <a:fillRect/>
          </a:stretch>
        </p:blipFill>
        <p:spPr>
          <a:xfrm>
            <a:off x="3031337" y="1560501"/>
            <a:ext cx="6744641" cy="4029637"/>
          </a:xfrm>
          <a:prstGeom prst="rect">
            <a:avLst/>
          </a:prstGeom>
        </p:spPr>
      </p:pic>
      <p:sp>
        <p:nvSpPr>
          <p:cNvPr id="3" name="Fletxa: esquerra 2">
            <a:extLst>
              <a:ext uri="{FF2B5EF4-FFF2-40B4-BE49-F238E27FC236}">
                <a16:creationId xmlns:a16="http://schemas.microsoft.com/office/drawing/2014/main" id="{177959F2-B7D1-4F45-9745-DC0EE1A0F874}"/>
              </a:ext>
            </a:extLst>
          </p:cNvPr>
          <p:cNvSpPr/>
          <p:nvPr/>
        </p:nvSpPr>
        <p:spPr>
          <a:xfrm>
            <a:off x="6223001" y="2794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37127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083" y="-6180"/>
            <a:ext cx="12169834" cy="6804175"/>
          </a:xfrm>
          <a:prstGeom prst="rect">
            <a:avLst/>
          </a:prstGeom>
        </p:spPr>
      </p:pic>
      <p:sp>
        <p:nvSpPr>
          <p:cNvPr id="6" name="Text Box 5"/>
          <p:cNvSpPr txBox="1">
            <a:spLocks noChangeArrowheads="1"/>
          </p:cNvSpPr>
          <p:nvPr/>
        </p:nvSpPr>
        <p:spPr bwMode="auto">
          <a:xfrm>
            <a:off x="11083" y="746522"/>
            <a:ext cx="11862159" cy="1243289"/>
          </a:xfrm>
          <a:prstGeom prst="rect">
            <a:avLst/>
          </a:prstGeom>
          <a:noFill/>
          <a:ln w="9525">
            <a:noFill/>
            <a:miter lim="800000"/>
            <a:headEnd/>
            <a:tailEnd/>
          </a:ln>
        </p:spPr>
        <p:txBody>
          <a:bodyPr wrap="square">
            <a:spAutoFit/>
          </a:bodyPr>
          <a:lstStyle/>
          <a:p>
            <a:pPr marL="0" lvl="2">
              <a:lnSpc>
                <a:spcPct val="120000"/>
              </a:lnSpc>
              <a:spcBef>
                <a:spcPct val="50000"/>
              </a:spcBef>
            </a:pPr>
            <a:r>
              <a:rPr lang="ca-ES" sz="2000" dirty="0">
                <a:solidFill>
                  <a:schemeClr val="accent5"/>
                </a:solidFill>
                <a:hlinkClick r:id="rId3"/>
              </a:rPr>
              <a:t>Planificador d'horaris </a:t>
            </a:r>
            <a:r>
              <a:rPr lang="en-US" b="1" u="sng" dirty="0">
                <a:solidFill>
                  <a:srgbClr val="004376"/>
                </a:solidFill>
                <a:latin typeface="Verdana" pitchFamily="34" charset="0"/>
                <a:hlinkClick r:id="rId3"/>
              </a:rPr>
              <a:t>Timetable Planner</a:t>
            </a:r>
            <a:endParaRPr lang="en-US" sz="1600" b="1" dirty="0"/>
          </a:p>
          <a:p>
            <a:pPr marL="0" lvl="2">
              <a:lnSpc>
                <a:spcPct val="120000"/>
              </a:lnSpc>
              <a:spcBef>
                <a:spcPct val="50000"/>
              </a:spcBef>
            </a:pPr>
            <a:r>
              <a:rPr lang="en-US" sz="1600" dirty="0"/>
              <a:t>The timetable tool will help you to plan your classes timetable. </a:t>
            </a:r>
          </a:p>
          <a:p>
            <a:pPr>
              <a:lnSpc>
                <a:spcPct val="120000"/>
              </a:lnSpc>
              <a:spcBef>
                <a:spcPct val="50000"/>
              </a:spcBef>
            </a:pPr>
            <a:endParaRPr lang="es-ES" sz="1500" dirty="0">
              <a:latin typeface="Verdana" pitchFamily="34" charset="0"/>
            </a:endParaRPr>
          </a:p>
        </p:txBody>
      </p:sp>
      <p:sp>
        <p:nvSpPr>
          <p:cNvPr id="7" name="Rectangle 2"/>
          <p:cNvSpPr>
            <a:spLocks noChangeArrowheads="1"/>
          </p:cNvSpPr>
          <p:nvPr/>
        </p:nvSpPr>
        <p:spPr bwMode="auto">
          <a:xfrm rot="5400000">
            <a:off x="5723277" y="-5729458"/>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Academic</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information</a:t>
            </a:r>
            <a:r>
              <a:rPr lang="es-ES" sz="5400" dirty="0">
                <a:latin typeface="Arial" panose="020B0604020202020204" pitchFamily="34" charset="0"/>
                <a:cs typeface="Arial" panose="020B0604020202020204" pitchFamily="34" charset="0"/>
              </a:rPr>
              <a:t> - </a:t>
            </a:r>
            <a:r>
              <a:rPr lang="es-ES" sz="5400" dirty="0" err="1">
                <a:latin typeface="Arial" panose="020B0604020202020204" pitchFamily="34" charset="0"/>
                <a:cs typeface="Arial" panose="020B0604020202020204" pitchFamily="34" charset="0"/>
              </a:rPr>
              <a:t>Timetables</a:t>
            </a:r>
            <a:endParaRPr lang="ca-ES" sz="5400" dirty="0">
              <a:latin typeface="Arial" panose="020B0604020202020204" pitchFamily="34" charset="0"/>
              <a:cs typeface="Arial" panose="020B0604020202020204" pitchFamily="34" charset="0"/>
            </a:endParaRPr>
          </a:p>
        </p:txBody>
      </p:sp>
      <p:pic>
        <p:nvPicPr>
          <p:cNvPr id="2" name="Imatge 1">
            <a:extLst>
              <a:ext uri="{FF2B5EF4-FFF2-40B4-BE49-F238E27FC236}">
                <a16:creationId xmlns:a16="http://schemas.microsoft.com/office/drawing/2014/main" id="{C9350627-7E83-4A6F-8C94-8F731C09060D}"/>
              </a:ext>
            </a:extLst>
          </p:cNvPr>
          <p:cNvPicPr>
            <a:picLocks noChangeAspect="1"/>
          </p:cNvPicPr>
          <p:nvPr/>
        </p:nvPicPr>
        <p:blipFill>
          <a:blip r:embed="rId4"/>
          <a:stretch>
            <a:fillRect/>
          </a:stretch>
        </p:blipFill>
        <p:spPr>
          <a:xfrm>
            <a:off x="5703521" y="1728437"/>
            <a:ext cx="6169721" cy="2147305"/>
          </a:xfrm>
          <a:prstGeom prst="rect">
            <a:avLst/>
          </a:prstGeom>
          <a:effectLst>
            <a:outerShdw blurRad="63500" sx="102000" sy="102000" algn="ctr" rotWithShape="0">
              <a:prstClr val="black">
                <a:alpha val="40000"/>
              </a:prstClr>
            </a:outerShdw>
          </a:effectLst>
        </p:spPr>
      </p:pic>
      <p:pic>
        <p:nvPicPr>
          <p:cNvPr id="3" name="Imatge 2">
            <a:extLst>
              <a:ext uri="{FF2B5EF4-FFF2-40B4-BE49-F238E27FC236}">
                <a16:creationId xmlns:a16="http://schemas.microsoft.com/office/drawing/2014/main" id="{54134BE2-D7C1-46DF-9DC4-271AB5336833}"/>
              </a:ext>
            </a:extLst>
          </p:cNvPr>
          <p:cNvPicPr>
            <a:picLocks noChangeAspect="1"/>
          </p:cNvPicPr>
          <p:nvPr/>
        </p:nvPicPr>
        <p:blipFill>
          <a:blip r:embed="rId5"/>
          <a:stretch>
            <a:fillRect/>
          </a:stretch>
        </p:blipFill>
        <p:spPr>
          <a:xfrm>
            <a:off x="5985367" y="4105638"/>
            <a:ext cx="5606028" cy="2462461"/>
          </a:xfrm>
          <a:prstGeom prst="rect">
            <a:avLst/>
          </a:prstGeom>
          <a:effectLst>
            <a:outerShdw blurRad="63500" sx="102000" sy="102000" algn="ctr" rotWithShape="0">
              <a:prstClr val="black">
                <a:alpha val="40000"/>
              </a:prstClr>
            </a:outerShdw>
          </a:effectLst>
        </p:spPr>
      </p:pic>
      <p:sp>
        <p:nvSpPr>
          <p:cNvPr id="11" name="Text Box 5">
            <a:extLst>
              <a:ext uri="{FF2B5EF4-FFF2-40B4-BE49-F238E27FC236}">
                <a16:creationId xmlns:a16="http://schemas.microsoft.com/office/drawing/2014/main" id="{EB1D4D47-4B18-4063-A223-84D3D9DB09CB}"/>
              </a:ext>
            </a:extLst>
          </p:cNvPr>
          <p:cNvSpPr txBox="1">
            <a:spLocks noChangeArrowheads="1"/>
          </p:cNvSpPr>
          <p:nvPr/>
        </p:nvSpPr>
        <p:spPr bwMode="auto">
          <a:xfrm>
            <a:off x="318758" y="2521712"/>
            <a:ext cx="5179517" cy="4099456"/>
          </a:xfrm>
          <a:prstGeom prst="rect">
            <a:avLst/>
          </a:prstGeom>
          <a:noFill/>
          <a:ln w="9525">
            <a:noFill/>
            <a:miter lim="800000"/>
            <a:headEnd/>
            <a:tailEnd/>
          </a:ln>
        </p:spPr>
        <p:txBody>
          <a:bodyPr wrap="square">
            <a:spAutoFit/>
          </a:bodyPr>
          <a:lstStyle/>
          <a:p>
            <a:pPr marL="0" lvl="2">
              <a:lnSpc>
                <a:spcPct val="120000"/>
              </a:lnSpc>
              <a:spcBef>
                <a:spcPct val="50000"/>
              </a:spcBef>
            </a:pPr>
            <a:r>
              <a:rPr lang="ca-ES" sz="2000" b="1" dirty="0">
                <a:solidFill>
                  <a:srgbClr val="FF0000"/>
                </a:solidFill>
              </a:rPr>
              <a:t>!!!</a:t>
            </a:r>
            <a:r>
              <a:rPr lang="ca-ES" sz="2000" dirty="0">
                <a:solidFill>
                  <a:schemeClr val="accent5"/>
                </a:solidFill>
              </a:rPr>
              <a:t> </a:t>
            </a:r>
            <a:r>
              <a:rPr lang="ca-ES" sz="2000" b="1" u="sng" dirty="0">
                <a:solidFill>
                  <a:schemeClr val="accent1">
                    <a:lumMod val="75000"/>
                  </a:schemeClr>
                </a:solidFill>
              </a:rPr>
              <a:t>MATT </a:t>
            </a:r>
            <a:r>
              <a:rPr lang="ca-ES" sz="2000" b="1" u="sng" dirty="0" err="1">
                <a:solidFill>
                  <a:schemeClr val="accent1">
                    <a:lumMod val="75000"/>
                  </a:schemeClr>
                </a:solidFill>
              </a:rPr>
              <a:t>Students</a:t>
            </a:r>
            <a:r>
              <a:rPr lang="ca-ES" sz="2000" b="1" u="sng" dirty="0">
                <a:solidFill>
                  <a:schemeClr val="accent1">
                    <a:lumMod val="75000"/>
                  </a:schemeClr>
                </a:solidFill>
              </a:rPr>
              <a:t> – </a:t>
            </a:r>
            <a:r>
              <a:rPr lang="ca-ES" sz="2000" b="1" u="sng" dirty="0" err="1">
                <a:solidFill>
                  <a:schemeClr val="accent1">
                    <a:lumMod val="75000"/>
                  </a:schemeClr>
                </a:solidFill>
                <a:hlinkClick r:id="rId6"/>
              </a:rPr>
              <a:t>Additional</a:t>
            </a:r>
            <a:r>
              <a:rPr lang="ca-ES" sz="2000" b="1" u="sng" dirty="0">
                <a:solidFill>
                  <a:schemeClr val="accent1">
                    <a:lumMod val="75000"/>
                  </a:schemeClr>
                </a:solidFill>
                <a:hlinkClick r:id="rId6"/>
              </a:rPr>
              <a:t> </a:t>
            </a:r>
            <a:r>
              <a:rPr lang="ca-ES" sz="2000" b="1" u="sng" dirty="0" err="1">
                <a:solidFill>
                  <a:schemeClr val="accent1">
                    <a:lumMod val="75000"/>
                  </a:schemeClr>
                </a:solidFill>
                <a:hlinkClick r:id="rId6"/>
              </a:rPr>
              <a:t>comments</a:t>
            </a:r>
            <a:endParaRPr lang="ca-ES" sz="2000" b="1" u="sng" dirty="0">
              <a:solidFill>
                <a:schemeClr val="accent1">
                  <a:lumMod val="75000"/>
                </a:schemeClr>
              </a:solidFill>
            </a:endParaRPr>
          </a:p>
          <a:p>
            <a:pPr marL="0" lvl="2">
              <a:lnSpc>
                <a:spcPct val="120000"/>
              </a:lnSpc>
              <a:spcBef>
                <a:spcPct val="50000"/>
              </a:spcBef>
            </a:pPr>
            <a:r>
              <a:rPr lang="en-US" sz="1600" dirty="0"/>
              <a:t>“</a:t>
            </a:r>
            <a:r>
              <a:rPr lang="en-US" sz="1600" dirty="0">
                <a:hlinkClick r:id="rId7"/>
              </a:rPr>
              <a:t>5G Networks</a:t>
            </a:r>
            <a:r>
              <a:rPr lang="en-US" sz="1600" dirty="0"/>
              <a:t>” and “</a:t>
            </a:r>
            <a:r>
              <a:rPr lang="en-US" sz="1600" dirty="0">
                <a:hlinkClick r:id="rId8"/>
              </a:rPr>
              <a:t>Internet of Things</a:t>
            </a:r>
            <a:r>
              <a:rPr lang="en-US" sz="1600" dirty="0"/>
              <a:t>” tracks are taught in EETAC (</a:t>
            </a:r>
            <a:r>
              <a:rPr lang="en-US" sz="1600" dirty="0" err="1"/>
              <a:t>Castelldefels</a:t>
            </a:r>
            <a:r>
              <a:rPr lang="en-US" sz="1600" dirty="0"/>
              <a:t>). The rest of tracks are held in our school, the ETSETB (Barcelona).</a:t>
            </a:r>
          </a:p>
          <a:p>
            <a:pPr marL="0" lvl="2">
              <a:lnSpc>
                <a:spcPct val="120000"/>
              </a:lnSpc>
              <a:spcBef>
                <a:spcPct val="50000"/>
              </a:spcBef>
            </a:pPr>
            <a:endParaRPr lang="en-US" sz="1600" dirty="0"/>
          </a:p>
          <a:p>
            <a:pPr marL="0" lvl="2">
              <a:lnSpc>
                <a:spcPct val="120000"/>
              </a:lnSpc>
              <a:spcBef>
                <a:spcPct val="50000"/>
              </a:spcBef>
            </a:pPr>
            <a:r>
              <a:rPr lang="en-US" sz="1600" dirty="0"/>
              <a:t>Keep in mind that, when selecting groups, group number 90 belongs to the EETAC, not ETSETB. </a:t>
            </a:r>
          </a:p>
          <a:p>
            <a:pPr marL="0" lvl="2">
              <a:lnSpc>
                <a:spcPct val="120000"/>
              </a:lnSpc>
              <a:spcBef>
                <a:spcPct val="50000"/>
              </a:spcBef>
            </a:pPr>
            <a:r>
              <a:rPr lang="en-US" sz="1600" dirty="0"/>
              <a:t>Also, these two tracks subjects might no show up in the timetable planner. Check their timetables </a:t>
            </a:r>
            <a:r>
              <a:rPr lang="en-US" sz="1600" dirty="0">
                <a:hlinkClick r:id="rId9"/>
              </a:rPr>
              <a:t>here</a:t>
            </a:r>
            <a:endParaRPr lang="en-US" sz="1600" dirty="0"/>
          </a:p>
          <a:p>
            <a:pPr marL="0" lvl="2">
              <a:lnSpc>
                <a:spcPct val="120000"/>
              </a:lnSpc>
              <a:spcBef>
                <a:spcPct val="50000"/>
              </a:spcBef>
            </a:pPr>
            <a:endParaRPr lang="en-US" sz="1600" dirty="0"/>
          </a:p>
          <a:p>
            <a:pPr>
              <a:lnSpc>
                <a:spcPct val="120000"/>
              </a:lnSpc>
              <a:spcBef>
                <a:spcPct val="50000"/>
              </a:spcBef>
            </a:pPr>
            <a:endParaRPr lang="es-ES" sz="1500" dirty="0">
              <a:latin typeface="Verdana" pitchFamily="34" charset="0"/>
            </a:endParaRPr>
          </a:p>
        </p:txBody>
      </p:sp>
    </p:spTree>
    <p:extLst>
      <p:ext uri="{BB962C8B-B14F-4D97-AF65-F5344CB8AC3E}">
        <p14:creationId xmlns:p14="http://schemas.microsoft.com/office/powerpoint/2010/main" val="2396770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1193" y="-6180"/>
            <a:ext cx="12203084" cy="6804175"/>
          </a:xfrm>
          <a:prstGeom prst="rect">
            <a:avLst/>
          </a:prstGeom>
        </p:spPr>
      </p:pic>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Academic</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information</a:t>
            </a:r>
            <a:endParaRPr lang="ca-ES" sz="5400" dirty="0">
              <a:latin typeface="Arial" panose="020B0604020202020204" pitchFamily="34" charset="0"/>
              <a:cs typeface="Arial" panose="020B0604020202020204" pitchFamily="34" charset="0"/>
            </a:endParaRPr>
          </a:p>
        </p:txBody>
      </p:sp>
      <p:sp>
        <p:nvSpPr>
          <p:cNvPr id="17" name="Rectángulo 16"/>
          <p:cNvSpPr/>
          <p:nvPr/>
        </p:nvSpPr>
        <p:spPr>
          <a:xfrm>
            <a:off x="1" y="897775"/>
            <a:ext cx="8114270" cy="5743111"/>
          </a:xfrm>
          <a:prstGeom prst="rect">
            <a:avLst/>
          </a:prstGeom>
        </p:spPr>
        <p:txBody>
          <a:bodyPr wrap="square">
            <a:spAutoFit/>
          </a:bodyPr>
          <a:lstStyle/>
          <a:p>
            <a:pPr marL="0" lvl="2" fontAlgn="base">
              <a:lnSpc>
                <a:spcPct val="120000"/>
              </a:lnSpc>
              <a:spcBef>
                <a:spcPct val="50000"/>
              </a:spcBef>
              <a:spcAft>
                <a:spcPct val="0"/>
              </a:spcAft>
            </a:pPr>
            <a:r>
              <a:rPr lang="ca-ES" altLang="ca-ES" sz="1600" b="1" u="sng" dirty="0">
                <a:solidFill>
                  <a:srgbClr val="004376"/>
                </a:solidFill>
                <a:latin typeface="Verdana" pitchFamily="34" charset="0"/>
              </a:rPr>
              <a:t>Important: </a:t>
            </a:r>
            <a:r>
              <a:rPr lang="en-US" dirty="0"/>
              <a:t>Please be very careful while choosing your subjects, since you may be seriously affected later on: </a:t>
            </a:r>
          </a:p>
          <a:p>
            <a:endParaRPr lang="ca-ES" dirty="0"/>
          </a:p>
          <a:p>
            <a:pPr marL="285750" indent="-285750">
              <a:buFont typeface="Wingdings" panose="05000000000000000000" pitchFamily="2" charset="2"/>
              <a:buChar char="ü"/>
            </a:pPr>
            <a:r>
              <a:rPr lang="en-US" b="1" dirty="0"/>
              <a:t>Reimbursement of fees:  </a:t>
            </a:r>
            <a:r>
              <a:rPr lang="en-US" dirty="0"/>
              <a:t>The following reasons do NOT justify the reimbursement of fees, and if they are not paid, payment will be claimed:</a:t>
            </a:r>
            <a:endParaRPr lang="ca-ES" dirty="0"/>
          </a:p>
          <a:p>
            <a:pPr marL="800100" lvl="1" indent="-342900">
              <a:buFont typeface="+mj-lt"/>
              <a:buAutoNum type="arabicPeriod"/>
            </a:pPr>
            <a:r>
              <a:rPr lang="en-US" dirty="0"/>
              <a:t>Mistakes made by the student in their enrolment do NOT justify reimbursement of fees. </a:t>
            </a:r>
            <a:endParaRPr lang="ca-ES" dirty="0"/>
          </a:p>
          <a:p>
            <a:pPr marL="800100" lvl="1" indent="-342900">
              <a:buFont typeface="+mj-lt"/>
              <a:buAutoNum type="arabicPeriod"/>
            </a:pPr>
            <a:r>
              <a:rPr lang="en-US" dirty="0"/>
              <a:t>Changes in working hours or starting a new job do NOT justify reimbursement of fees.</a:t>
            </a:r>
            <a:endParaRPr lang="ca-ES" dirty="0"/>
          </a:p>
          <a:p>
            <a:pPr marL="285750" indent="-285750">
              <a:buFont typeface="Wingdings" panose="05000000000000000000" pitchFamily="2" charset="2"/>
              <a:buChar char="ü"/>
            </a:pPr>
            <a:endParaRPr lang="ca-ES" dirty="0"/>
          </a:p>
          <a:p>
            <a:pPr marL="285750" indent="-285750">
              <a:buFont typeface="Wingdings" panose="05000000000000000000" pitchFamily="2" charset="2"/>
              <a:buChar char="ü"/>
            </a:pPr>
            <a:r>
              <a:rPr lang="en-US" b="1" dirty="0"/>
              <a:t>Academic progress: </a:t>
            </a:r>
            <a:r>
              <a:rPr lang="en-US" dirty="0"/>
              <a:t>If your performance is poor and you do not pass </a:t>
            </a:r>
            <a:r>
              <a:rPr lang="en-US" b="1" dirty="0"/>
              <a:t>15 ECTS </a:t>
            </a:r>
            <a:r>
              <a:rPr lang="en-US" dirty="0"/>
              <a:t>the first year you may be expelled (see rules and regulations next page)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ca-ES" dirty="0"/>
          </a:p>
          <a:p>
            <a:pPr marL="285750" indent="-285750">
              <a:buFont typeface="Wingdings" panose="05000000000000000000" pitchFamily="2" charset="2"/>
              <a:buChar char="ü"/>
            </a:pPr>
            <a:r>
              <a:rPr lang="en-US" b="1" dirty="0"/>
              <a:t>NIE renewal </a:t>
            </a:r>
            <a:r>
              <a:rPr lang="en-US" dirty="0"/>
              <a:t>: If you do not pass all the enrolled subjects each semester, the police may not renew your NIE when it expires and you will not be able to stay.</a:t>
            </a:r>
            <a:endParaRPr lang="ca-ES" dirty="0"/>
          </a:p>
          <a:p>
            <a:pPr lvl="0" eaLnBrk="0" fontAlgn="base" hangingPunct="0">
              <a:spcBef>
                <a:spcPct val="0"/>
              </a:spcBef>
              <a:spcAft>
                <a:spcPct val="0"/>
              </a:spcAft>
            </a:pPr>
            <a:endParaRPr lang="es-ES" altLang="ca-ES" dirty="0">
              <a:solidFill>
                <a:prstClr val="black"/>
              </a:solidFill>
              <a:latin typeface="Arial" panose="020B0604020202020204" pitchFamily="34" charset="0"/>
            </a:endParaRPr>
          </a:p>
          <a:p>
            <a:pPr lvl="0" eaLnBrk="0" fontAlgn="base" hangingPunct="0">
              <a:spcBef>
                <a:spcPct val="0"/>
              </a:spcBef>
              <a:spcAft>
                <a:spcPct val="0"/>
              </a:spcAft>
            </a:pPr>
            <a:endParaRPr lang="ca-ES" altLang="ca-ES" dirty="0">
              <a:solidFill>
                <a:prstClr val="black"/>
              </a:solidFill>
              <a:latin typeface="Arial" panose="020B0604020202020204" pitchFamily="34" charset="0"/>
            </a:endParaRPr>
          </a:p>
        </p:txBody>
      </p:sp>
      <p:pic>
        <p:nvPicPr>
          <p:cNvPr id="2" name="Imagen 1"/>
          <p:cNvPicPr>
            <a:picLocks noChangeAspect="1"/>
          </p:cNvPicPr>
          <p:nvPr/>
        </p:nvPicPr>
        <p:blipFill rotWithShape="1">
          <a:blip r:embed="rId3"/>
          <a:srcRect t="2772"/>
          <a:stretch/>
        </p:blipFill>
        <p:spPr>
          <a:xfrm>
            <a:off x="7999157" y="712108"/>
            <a:ext cx="4203925" cy="6092236"/>
          </a:xfrm>
          <a:prstGeom prst="rect">
            <a:avLst/>
          </a:prstGeom>
        </p:spPr>
      </p:pic>
      <p:pic>
        <p:nvPicPr>
          <p:cNvPr id="6" name="Imatge 5">
            <a:hlinkClick r:id="rId4"/>
            <a:extLst>
              <a:ext uri="{FF2B5EF4-FFF2-40B4-BE49-F238E27FC236}">
                <a16:creationId xmlns:a16="http://schemas.microsoft.com/office/drawing/2014/main" id="{4264722F-6D57-4F92-8529-F07F156A1E86}"/>
              </a:ext>
            </a:extLst>
          </p:cNvPr>
          <p:cNvPicPr>
            <a:picLocks noChangeAspect="1"/>
          </p:cNvPicPr>
          <p:nvPr/>
        </p:nvPicPr>
        <p:blipFill>
          <a:blip r:embed="rId5"/>
          <a:stretch>
            <a:fillRect/>
          </a:stretch>
        </p:blipFill>
        <p:spPr>
          <a:xfrm>
            <a:off x="561053" y="4437748"/>
            <a:ext cx="6877050" cy="981075"/>
          </a:xfrm>
          <a:prstGeom prst="rect">
            <a:avLst/>
          </a:prstGeom>
        </p:spPr>
      </p:pic>
    </p:spTree>
    <p:extLst>
      <p:ext uri="{BB962C8B-B14F-4D97-AF65-F5344CB8AC3E}">
        <p14:creationId xmlns:p14="http://schemas.microsoft.com/office/powerpoint/2010/main" val="1529231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33640"/>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err="1">
                <a:latin typeface="Arial" panose="020B0604020202020204" pitchFamily="34" charset="0"/>
                <a:cs typeface="Arial" panose="020B0604020202020204" pitchFamily="34" charset="0"/>
              </a:rPr>
              <a:t>Changes</a:t>
            </a:r>
            <a:r>
              <a:rPr lang="es-ES" sz="5400" dirty="0">
                <a:latin typeface="Arial" panose="020B0604020202020204" pitchFamily="34" charset="0"/>
                <a:cs typeface="Arial" panose="020B0604020202020204" pitchFamily="34" charset="0"/>
              </a:rPr>
              <a:t> in </a:t>
            </a:r>
            <a:r>
              <a:rPr lang="es-ES" sz="5400" dirty="0" err="1">
                <a:latin typeface="Arial" panose="020B0604020202020204" pitchFamily="34" charset="0"/>
                <a:cs typeface="Arial" panose="020B0604020202020204" pitchFamily="34" charset="0"/>
              </a:rPr>
              <a:t>your</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Enrolment</a:t>
            </a:r>
            <a:r>
              <a:rPr lang="es-ES" sz="5400" dirty="0">
                <a:latin typeface="Arial" panose="020B0604020202020204" pitchFamily="34" charset="0"/>
                <a:cs typeface="Arial" panose="020B0604020202020204" pitchFamily="34" charset="0"/>
              </a:rPr>
              <a:t> </a:t>
            </a:r>
            <a:endParaRPr lang="ca-ES" sz="5400" dirty="0">
              <a:latin typeface="Arial" panose="020B0604020202020204" pitchFamily="34" charset="0"/>
              <a:cs typeface="Arial" panose="020B0604020202020204" pitchFamily="34" charset="0"/>
            </a:endParaRPr>
          </a:p>
        </p:txBody>
      </p:sp>
      <p:sp>
        <p:nvSpPr>
          <p:cNvPr id="17" name="Rectángulo 16"/>
          <p:cNvSpPr/>
          <p:nvPr/>
        </p:nvSpPr>
        <p:spPr>
          <a:xfrm>
            <a:off x="363913" y="1027043"/>
            <a:ext cx="11556539" cy="5515356"/>
          </a:xfrm>
          <a:prstGeom prst="rect">
            <a:avLst/>
          </a:prstGeom>
        </p:spPr>
        <p:txBody>
          <a:bodyPr wrap="square">
            <a:spAutoFit/>
          </a:bodyPr>
          <a:lstStyle/>
          <a:p>
            <a:pPr marL="0" lvl="2" fontAlgn="base">
              <a:lnSpc>
                <a:spcPct val="120000"/>
              </a:lnSpc>
              <a:spcBef>
                <a:spcPct val="50000"/>
              </a:spcBef>
              <a:spcAft>
                <a:spcPct val="0"/>
              </a:spcAft>
            </a:pPr>
            <a:r>
              <a:rPr lang="en-US" altLang="ca-ES" sz="1600" b="1" u="sng" dirty="0">
                <a:solidFill>
                  <a:srgbClr val="004376"/>
                </a:solidFill>
                <a:latin typeface="Verdana" pitchFamily="34" charset="0"/>
              </a:rPr>
              <a:t>Changes in your enrolment (without additional fees) Deadlines:</a:t>
            </a:r>
          </a:p>
          <a:p>
            <a:pPr lvl="0" eaLnBrk="0" fontAlgn="base" hangingPunct="0">
              <a:spcBef>
                <a:spcPct val="0"/>
              </a:spcBef>
              <a:spcAft>
                <a:spcPct val="0"/>
              </a:spcAft>
            </a:pPr>
            <a:endParaRPr lang="en-US" altLang="ca-ES" b="1" u="sng" dirty="0">
              <a:solidFill>
                <a:prstClr val="black"/>
              </a:solidFill>
              <a:latin typeface="Arial" panose="020B0604020202020204" pitchFamily="34" charset="0"/>
            </a:endParaRPr>
          </a:p>
          <a:p>
            <a:pPr lvl="0" eaLnBrk="0" fontAlgn="base" hangingPunct="0">
              <a:spcBef>
                <a:spcPct val="0"/>
              </a:spcBef>
              <a:spcAft>
                <a:spcPct val="0"/>
              </a:spcAft>
            </a:pPr>
            <a:r>
              <a:rPr lang="en-US" altLang="ca-ES" dirty="0">
                <a:solidFill>
                  <a:prstClr val="black"/>
                </a:solidFill>
                <a:latin typeface="Arial" panose="020B0604020202020204" pitchFamily="34" charset="0"/>
              </a:rPr>
              <a:t>Please check the Deadlines, documents needed and procedure and the steps to follow in the following:</a:t>
            </a:r>
          </a:p>
          <a:p>
            <a:pPr lvl="0" eaLnBrk="0" fontAlgn="base" hangingPunct="0">
              <a:spcBef>
                <a:spcPct val="0"/>
              </a:spcBef>
              <a:spcAft>
                <a:spcPct val="0"/>
              </a:spcAft>
            </a:pPr>
            <a:endParaRPr lang="en-US" altLang="ca-ES" dirty="0">
              <a:solidFill>
                <a:prstClr val="black"/>
              </a:solidFill>
              <a:latin typeface="Arial" panose="020B0604020202020204" pitchFamily="34" charset="0"/>
            </a:endParaRPr>
          </a:p>
          <a:p>
            <a:pPr eaLnBrk="0" fontAlgn="base" hangingPunct="0">
              <a:spcBef>
                <a:spcPct val="0"/>
              </a:spcBef>
              <a:spcAft>
                <a:spcPct val="0"/>
              </a:spcAft>
            </a:pPr>
            <a:r>
              <a:rPr lang="ca-ES" b="1" dirty="0">
                <a:hlinkClick r:id="rId2"/>
              </a:rPr>
              <a:t>Calendaris de Matrícula i Tràmits acadèmics / </a:t>
            </a:r>
            <a:r>
              <a:rPr lang="ca-ES" b="1" dirty="0" err="1">
                <a:hlinkClick r:id="rId2"/>
              </a:rPr>
              <a:t>Enrolment</a:t>
            </a:r>
            <a:r>
              <a:rPr lang="ca-ES" b="1" dirty="0">
                <a:hlinkClick r:id="rId2"/>
              </a:rPr>
              <a:t> </a:t>
            </a:r>
            <a:r>
              <a:rPr lang="ca-ES" b="1" dirty="0" err="1">
                <a:hlinkClick r:id="rId2"/>
              </a:rPr>
              <a:t>and</a:t>
            </a:r>
            <a:r>
              <a:rPr lang="ca-ES" b="1" dirty="0">
                <a:hlinkClick r:id="rId2"/>
              </a:rPr>
              <a:t> </a:t>
            </a:r>
            <a:r>
              <a:rPr lang="ca-ES" b="1" dirty="0" err="1">
                <a:hlinkClick r:id="rId2"/>
              </a:rPr>
              <a:t>Academic</a:t>
            </a:r>
            <a:r>
              <a:rPr lang="ca-ES" b="1" dirty="0">
                <a:hlinkClick r:id="rId2"/>
              </a:rPr>
              <a:t> </a:t>
            </a:r>
            <a:r>
              <a:rPr lang="ca-ES" b="1" dirty="0" err="1">
                <a:hlinkClick r:id="rId2"/>
              </a:rPr>
              <a:t>Procedures</a:t>
            </a:r>
            <a:r>
              <a:rPr lang="ca-ES" b="1" dirty="0">
                <a:hlinkClick r:id="rId2"/>
              </a:rPr>
              <a:t> Calendars</a:t>
            </a:r>
            <a:endParaRPr lang="ca-ES" b="1" dirty="0"/>
          </a:p>
          <a:p>
            <a:pPr eaLnBrk="0" fontAlgn="base" hangingPunct="0">
              <a:spcBef>
                <a:spcPct val="0"/>
              </a:spcBef>
              <a:spcAft>
                <a:spcPct val="0"/>
              </a:spcAft>
            </a:pPr>
            <a:endParaRPr lang="en-US" altLang="ca-ES" dirty="0">
              <a:solidFill>
                <a:prstClr val="black"/>
              </a:solidFill>
              <a:latin typeface="Arial" panose="020B0604020202020204" pitchFamily="34" charset="0"/>
            </a:endParaRPr>
          </a:p>
          <a:p>
            <a:pPr lvl="0" eaLnBrk="0" fontAlgn="base" hangingPunct="0">
              <a:spcBef>
                <a:spcPct val="0"/>
              </a:spcBef>
              <a:spcAft>
                <a:spcPct val="0"/>
              </a:spcAft>
            </a:pPr>
            <a:r>
              <a:rPr lang="en-US" altLang="ca-ES" b="1" u="sng" dirty="0">
                <a:solidFill>
                  <a:prstClr val="black"/>
                </a:solidFill>
                <a:latin typeface="Arial" panose="020B0604020202020204" pitchFamily="34" charset="0"/>
              </a:rPr>
              <a:t>Procedure</a:t>
            </a:r>
            <a:endParaRPr lang="en-US" altLang="ca-ES" dirty="0">
              <a:solidFill>
                <a:prstClr val="black"/>
              </a:solidFill>
              <a:latin typeface="Arial" panose="020B0604020202020204" pitchFamily="34" charset="0"/>
            </a:endParaRPr>
          </a:p>
          <a:p>
            <a:pPr lvl="2" eaLnBrk="0" fontAlgn="base" hangingPunct="0">
              <a:spcBef>
                <a:spcPct val="0"/>
              </a:spcBef>
              <a:spcAft>
                <a:spcPct val="0"/>
              </a:spcAft>
              <a:buFontTx/>
              <a:buAutoNum type="arabicPeriod"/>
            </a:pPr>
            <a:r>
              <a:rPr lang="en-US" altLang="ca-ES" dirty="0">
                <a:solidFill>
                  <a:prstClr val="black"/>
                </a:solidFill>
                <a:latin typeface="Arial" panose="020B0604020202020204" pitchFamily="34" charset="0"/>
              </a:rPr>
              <a:t>Except for MET and MEF students, you will need a document signed by your supervisor again and send it to </a:t>
            </a:r>
            <a:r>
              <a:rPr lang="en-US" altLang="ca-ES" dirty="0">
                <a:solidFill>
                  <a:prstClr val="black"/>
                </a:solidFill>
                <a:latin typeface="Arial" panose="020B0604020202020204" pitchFamily="34" charset="0"/>
                <a:hlinkClick r:id="rId3"/>
              </a:rPr>
              <a:t>masters.etsetb@upc.edu</a:t>
            </a:r>
            <a:r>
              <a:rPr lang="en-US" altLang="ca-ES" dirty="0">
                <a:solidFill>
                  <a:prstClr val="black"/>
                </a:solidFill>
                <a:latin typeface="Arial" panose="020B0604020202020204" pitchFamily="34" charset="0"/>
              </a:rPr>
              <a:t> .</a:t>
            </a:r>
          </a:p>
          <a:p>
            <a:pPr lvl="2" eaLnBrk="0" fontAlgn="base" hangingPunct="0">
              <a:spcBef>
                <a:spcPct val="0"/>
              </a:spcBef>
              <a:spcAft>
                <a:spcPct val="0"/>
              </a:spcAft>
              <a:buFontTx/>
              <a:buAutoNum type="arabicPeriod" startAt="2"/>
            </a:pPr>
            <a:r>
              <a:rPr lang="en-US" altLang="ca-ES" dirty="0">
                <a:solidFill>
                  <a:prstClr val="black"/>
                </a:solidFill>
                <a:latin typeface="Arial" panose="020B0604020202020204" pitchFamily="34" charset="0"/>
              </a:rPr>
              <a:t>After having sent that document, you will have to do the request by esecretaria.upc.edu (procedures &gt; related to enrollment &gt; enrollment change). </a:t>
            </a:r>
          </a:p>
          <a:p>
            <a:pPr lvl="2" eaLnBrk="0" fontAlgn="base" hangingPunct="0">
              <a:spcBef>
                <a:spcPct val="0"/>
              </a:spcBef>
              <a:spcAft>
                <a:spcPct val="0"/>
              </a:spcAft>
            </a:pPr>
            <a:endParaRPr lang="en-US" altLang="ca-ES" b="1" dirty="0">
              <a:solidFill>
                <a:prstClr val="black"/>
              </a:solidFill>
              <a:latin typeface="Arial" panose="020B0604020202020204" pitchFamily="34" charset="0"/>
            </a:endParaRPr>
          </a:p>
          <a:p>
            <a:pPr lvl="0" eaLnBrk="0" fontAlgn="base" hangingPunct="0">
              <a:spcBef>
                <a:spcPct val="0"/>
              </a:spcBef>
              <a:spcAft>
                <a:spcPct val="0"/>
              </a:spcAft>
            </a:pPr>
            <a:r>
              <a:rPr lang="en-US" altLang="ca-ES" b="1" dirty="0">
                <a:solidFill>
                  <a:prstClr val="black"/>
                </a:solidFill>
                <a:latin typeface="Arial" panose="020B0604020202020204" pitchFamily="34" charset="0"/>
              </a:rPr>
              <a:t>Only one change</a:t>
            </a:r>
            <a:r>
              <a:rPr lang="en-US" altLang="ca-ES" dirty="0">
                <a:solidFill>
                  <a:prstClr val="black"/>
                </a:solidFill>
                <a:latin typeface="Arial" panose="020B0604020202020204" pitchFamily="34" charset="0"/>
              </a:rPr>
              <a:t>. You are allowed to do only one change request (unless a course ceases to be taught).</a:t>
            </a:r>
          </a:p>
          <a:p>
            <a:pPr lvl="0" eaLnBrk="0" fontAlgn="base" hangingPunct="0">
              <a:spcBef>
                <a:spcPct val="0"/>
              </a:spcBef>
              <a:spcAft>
                <a:spcPct val="0"/>
              </a:spcAft>
            </a:pPr>
            <a:endParaRPr lang="en-US" altLang="ca-ES" dirty="0">
              <a:solidFill>
                <a:prstClr val="black"/>
              </a:solidFill>
              <a:latin typeface="Arial" panose="020B0604020202020204" pitchFamily="34" charset="0"/>
            </a:endParaRPr>
          </a:p>
          <a:p>
            <a:pPr marL="0" lvl="2" fontAlgn="base">
              <a:lnSpc>
                <a:spcPct val="120000"/>
              </a:lnSpc>
              <a:spcBef>
                <a:spcPct val="50000"/>
              </a:spcBef>
              <a:spcAft>
                <a:spcPct val="0"/>
              </a:spcAft>
            </a:pPr>
            <a:r>
              <a:rPr lang="en-US" sz="1600" b="1" u="sng" dirty="0">
                <a:solidFill>
                  <a:srgbClr val="004376"/>
                </a:solidFill>
                <a:latin typeface="Verdana" pitchFamily="34" charset="0"/>
              </a:rPr>
              <a:t>Additional fees. Changes after the deadline</a:t>
            </a:r>
          </a:p>
          <a:p>
            <a:r>
              <a:rPr lang="en-US" dirty="0">
                <a:effectLst/>
              </a:rPr>
              <a:t>If you do the change after the deadline fixed for enrolment changes, you must pay an additional fee </a:t>
            </a:r>
          </a:p>
          <a:p>
            <a:r>
              <a:rPr lang="en-US" dirty="0">
                <a:effectLst/>
              </a:rPr>
              <a:t>(around 30 €).</a:t>
            </a:r>
          </a:p>
          <a:p>
            <a:pPr lvl="0" eaLnBrk="0" fontAlgn="base" hangingPunct="0">
              <a:spcBef>
                <a:spcPct val="0"/>
              </a:spcBef>
              <a:spcAft>
                <a:spcPct val="0"/>
              </a:spcAft>
            </a:pPr>
            <a:endParaRPr lang="es-ES" altLang="ca-ES" dirty="0">
              <a:solidFill>
                <a:prstClr val="black"/>
              </a:solidFill>
              <a:latin typeface="Arial" panose="020B0604020202020204" pitchFamily="34" charset="0"/>
            </a:endParaRPr>
          </a:p>
          <a:p>
            <a:pPr lvl="0" eaLnBrk="0" fontAlgn="base" hangingPunct="0">
              <a:spcBef>
                <a:spcPct val="0"/>
              </a:spcBef>
              <a:spcAft>
                <a:spcPct val="0"/>
              </a:spcAft>
            </a:pPr>
            <a:endParaRPr lang="ca-ES" altLang="ca-ES" dirty="0">
              <a:solidFill>
                <a:prstClr val="black"/>
              </a:solidFill>
              <a:latin typeface="Arial" panose="020B0604020202020204" pitchFamily="34" charset="0"/>
            </a:endParaRPr>
          </a:p>
        </p:txBody>
      </p:sp>
      <p:sp>
        <p:nvSpPr>
          <p:cNvPr id="4" name="Rectangle 5">
            <a:extLst>
              <a:ext uri="{FF2B5EF4-FFF2-40B4-BE49-F238E27FC236}">
                <a16:creationId xmlns:a16="http://schemas.microsoft.com/office/drawing/2014/main" id="{8D85A6D0-BAB2-4CA7-8D93-A247CC3AFB3F}"/>
              </a:ext>
            </a:extLst>
          </p:cNvPr>
          <p:cNvSpPr>
            <a:spLocks noChangeArrowheads="1"/>
          </p:cNvSpPr>
          <p:nvPr/>
        </p:nvSpPr>
        <p:spPr bwMode="auto">
          <a:xfrm>
            <a:off x="271548" y="1787094"/>
            <a:ext cx="184731"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200" b="1" i="0" u="none" strike="noStrike" cap="none" normalizeH="0" baseline="0" dirty="0">
              <a:ln>
                <a:noFill/>
              </a:ln>
              <a:solidFill>
                <a:srgbClr val="007BC1"/>
              </a:solidFill>
              <a:effectLst/>
              <a:latin typeface="Roboto"/>
            </a:endParaRPr>
          </a:p>
        </p:txBody>
      </p:sp>
    </p:spTree>
    <p:extLst>
      <p:ext uri="{BB962C8B-B14F-4D97-AF65-F5344CB8AC3E}">
        <p14:creationId xmlns:p14="http://schemas.microsoft.com/office/powerpoint/2010/main" val="3538353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7077" y="-29225"/>
            <a:ext cx="12203084" cy="6804175"/>
          </a:xfrm>
          <a:prstGeom prst="rect">
            <a:avLst/>
          </a:prstGeom>
        </p:spPr>
      </p:pic>
      <p:sp>
        <p:nvSpPr>
          <p:cNvPr id="4"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a:latin typeface="Arial" panose="020B0604020202020204" pitchFamily="34" charset="0"/>
                <a:cs typeface="Arial" panose="020B0604020202020204" pitchFamily="34" charset="0"/>
              </a:rPr>
              <a:t>New UPC ESTUDIANTS app</a:t>
            </a:r>
            <a:endParaRPr lang="ca-ES" sz="54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2700382" y="2413687"/>
            <a:ext cx="9484431" cy="4390712"/>
          </a:xfrm>
          <a:prstGeom prst="rect">
            <a:avLst/>
          </a:prstGeom>
        </p:spPr>
      </p:pic>
      <p:sp>
        <p:nvSpPr>
          <p:cNvPr id="7" name="Título 1"/>
          <p:cNvSpPr txBox="1">
            <a:spLocks/>
          </p:cNvSpPr>
          <p:nvPr/>
        </p:nvSpPr>
        <p:spPr>
          <a:xfrm>
            <a:off x="-2" y="5342949"/>
            <a:ext cx="4551236" cy="1310540"/>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1000"/>
              </a:spcBef>
            </a:pPr>
            <a:endParaRPr lang="en-US" sz="1800" dirty="0">
              <a:latin typeface="+mn-lt"/>
              <a:ea typeface="+mn-ea"/>
              <a:cs typeface="+mn-cs"/>
            </a:endParaRPr>
          </a:p>
          <a:p>
            <a:pPr marL="171450" indent="-171450">
              <a:spcBef>
                <a:spcPts val="1000"/>
              </a:spcBef>
              <a:buFont typeface="Wingdings" panose="05000000000000000000" pitchFamily="2" charset="2"/>
              <a:buChar char="Ø"/>
            </a:pPr>
            <a:r>
              <a:rPr lang="en-US" sz="2200" dirty="0">
                <a:highlight>
                  <a:srgbClr val="FFFF00"/>
                </a:highlight>
                <a:latin typeface="+mn-lt"/>
                <a:ea typeface="+mn-ea"/>
                <a:cs typeface="+mn-cs"/>
              </a:rPr>
              <a:t>Upload a PHOTO under PERSONAL DATA section MY DETAILS (E-SECRETARIA)</a:t>
            </a:r>
          </a:p>
          <a:p>
            <a:pPr marL="171450" indent="-171450">
              <a:spcBef>
                <a:spcPts val="1000"/>
              </a:spcBef>
              <a:buFont typeface="Wingdings" panose="05000000000000000000" pitchFamily="2" charset="2"/>
              <a:buChar char="Ø"/>
            </a:pPr>
            <a:r>
              <a:rPr lang="en-US" sz="2200" dirty="0">
                <a:latin typeface="+mn-lt"/>
                <a:ea typeface="+mn-ea"/>
                <a:cs typeface="+mn-cs"/>
              </a:rPr>
              <a:t>Provisionally a  copy of the enrolment form is valid as a provisional student card if you need it in the library</a:t>
            </a:r>
          </a:p>
          <a:p>
            <a:pPr marL="171450" indent="-171450">
              <a:spcBef>
                <a:spcPts val="1000"/>
              </a:spcBef>
              <a:buFont typeface="Wingdings" panose="05000000000000000000" pitchFamily="2" charset="2"/>
              <a:buChar char="Ø"/>
            </a:pPr>
            <a:endParaRPr lang="ca-ES" sz="2200" dirty="0">
              <a:latin typeface="+mn-lt"/>
              <a:ea typeface="+mn-ea"/>
              <a:cs typeface="+mn-cs"/>
            </a:endParaRPr>
          </a:p>
        </p:txBody>
      </p:sp>
      <p:pic>
        <p:nvPicPr>
          <p:cNvPr id="2" name="Imagen 1"/>
          <p:cNvPicPr>
            <a:picLocks noChangeAspect="1"/>
          </p:cNvPicPr>
          <p:nvPr/>
        </p:nvPicPr>
        <p:blipFill>
          <a:blip r:embed="rId4"/>
          <a:stretch>
            <a:fillRect/>
          </a:stretch>
        </p:blipFill>
        <p:spPr>
          <a:xfrm>
            <a:off x="2354463" y="4183617"/>
            <a:ext cx="1377277" cy="1047625"/>
          </a:xfrm>
          <a:prstGeom prst="rect">
            <a:avLst/>
          </a:prstGeom>
        </p:spPr>
      </p:pic>
      <p:pic>
        <p:nvPicPr>
          <p:cNvPr id="8" name="Imagen 7"/>
          <p:cNvPicPr>
            <a:picLocks noChangeAspect="1"/>
          </p:cNvPicPr>
          <p:nvPr/>
        </p:nvPicPr>
        <p:blipFill>
          <a:blip r:embed="rId5"/>
          <a:stretch>
            <a:fillRect/>
          </a:stretch>
        </p:blipFill>
        <p:spPr>
          <a:xfrm>
            <a:off x="7367456" y="1864033"/>
            <a:ext cx="1194654" cy="166309"/>
          </a:xfrm>
          <a:prstGeom prst="rect">
            <a:avLst/>
          </a:prstGeom>
        </p:spPr>
      </p:pic>
      <p:pic>
        <p:nvPicPr>
          <p:cNvPr id="9" name="Imagen 8"/>
          <p:cNvPicPr>
            <a:picLocks noChangeAspect="1"/>
          </p:cNvPicPr>
          <p:nvPr/>
        </p:nvPicPr>
        <p:blipFill>
          <a:blip r:embed="rId6"/>
          <a:stretch>
            <a:fillRect/>
          </a:stretch>
        </p:blipFill>
        <p:spPr>
          <a:xfrm>
            <a:off x="5498540" y="3346697"/>
            <a:ext cx="1194920" cy="164606"/>
          </a:xfrm>
          <a:prstGeom prst="rect">
            <a:avLst/>
          </a:prstGeom>
        </p:spPr>
      </p:pic>
      <p:pic>
        <p:nvPicPr>
          <p:cNvPr id="10" name="Imagen 9"/>
          <p:cNvPicPr>
            <a:picLocks noChangeAspect="1"/>
          </p:cNvPicPr>
          <p:nvPr/>
        </p:nvPicPr>
        <p:blipFill>
          <a:blip r:embed="rId6"/>
          <a:stretch>
            <a:fillRect/>
          </a:stretch>
        </p:blipFill>
        <p:spPr>
          <a:xfrm>
            <a:off x="4947129" y="4129294"/>
            <a:ext cx="1090682" cy="150246"/>
          </a:xfrm>
          <a:prstGeom prst="rect">
            <a:avLst/>
          </a:prstGeom>
        </p:spPr>
      </p:pic>
      <p:pic>
        <p:nvPicPr>
          <p:cNvPr id="11" name="Imagen 10"/>
          <p:cNvPicPr>
            <a:picLocks noChangeAspect="1"/>
          </p:cNvPicPr>
          <p:nvPr/>
        </p:nvPicPr>
        <p:blipFill>
          <a:blip r:embed="rId6"/>
          <a:stretch>
            <a:fillRect/>
          </a:stretch>
        </p:blipFill>
        <p:spPr>
          <a:xfrm>
            <a:off x="2799675" y="2914500"/>
            <a:ext cx="1173809" cy="161698"/>
          </a:xfrm>
          <a:prstGeom prst="rect">
            <a:avLst/>
          </a:prstGeom>
        </p:spPr>
      </p:pic>
      <p:pic>
        <p:nvPicPr>
          <p:cNvPr id="12" name="Imagen 11"/>
          <p:cNvPicPr>
            <a:picLocks noChangeAspect="1"/>
          </p:cNvPicPr>
          <p:nvPr/>
        </p:nvPicPr>
        <p:blipFill>
          <a:blip r:embed="rId6"/>
          <a:stretch>
            <a:fillRect/>
          </a:stretch>
        </p:blipFill>
        <p:spPr>
          <a:xfrm>
            <a:off x="8287354" y="3208256"/>
            <a:ext cx="1194920" cy="164606"/>
          </a:xfrm>
          <a:prstGeom prst="rect">
            <a:avLst/>
          </a:prstGeom>
        </p:spPr>
      </p:pic>
      <p:pic>
        <p:nvPicPr>
          <p:cNvPr id="13" name="Imagen 12"/>
          <p:cNvPicPr>
            <a:picLocks noChangeAspect="1"/>
          </p:cNvPicPr>
          <p:nvPr/>
        </p:nvPicPr>
        <p:blipFill>
          <a:blip r:embed="rId6"/>
          <a:stretch>
            <a:fillRect/>
          </a:stretch>
        </p:blipFill>
        <p:spPr>
          <a:xfrm>
            <a:off x="4349669" y="4938529"/>
            <a:ext cx="1194920" cy="164606"/>
          </a:xfrm>
          <a:prstGeom prst="rect">
            <a:avLst/>
          </a:prstGeom>
        </p:spPr>
      </p:pic>
      <p:sp>
        <p:nvSpPr>
          <p:cNvPr id="6" name="Rectangle 5">
            <a:extLst>
              <a:ext uri="{FF2B5EF4-FFF2-40B4-BE49-F238E27FC236}">
                <a16:creationId xmlns:a16="http://schemas.microsoft.com/office/drawing/2014/main" id="{3ACBBC7D-DD62-468C-ACAD-0BE33B586B96}"/>
              </a:ext>
            </a:extLst>
          </p:cNvPr>
          <p:cNvSpPr/>
          <p:nvPr/>
        </p:nvSpPr>
        <p:spPr>
          <a:xfrm>
            <a:off x="-2" y="757770"/>
            <a:ext cx="4386289" cy="2308324"/>
          </a:xfrm>
          <a:prstGeom prst="rect">
            <a:avLst/>
          </a:prstGeom>
        </p:spPr>
        <p:txBody>
          <a:bodyPr wrap="square">
            <a:spAutoFit/>
          </a:bodyPr>
          <a:lstStyle/>
          <a:p>
            <a:r>
              <a:rPr lang="en-US" dirty="0"/>
              <a:t>No more plastic UPC card will be issued from now on: you should download a new UPC </a:t>
            </a:r>
            <a:r>
              <a:rPr lang="en-US" dirty="0">
                <a:hlinkClick r:id="rId7"/>
              </a:rPr>
              <a:t>ESTUDIANTS app</a:t>
            </a:r>
            <a:endParaRPr lang="en-US" dirty="0"/>
          </a:p>
          <a:p>
            <a:r>
              <a:rPr lang="en-US" dirty="0"/>
              <a:t>More information on :</a:t>
            </a:r>
          </a:p>
          <a:p>
            <a:r>
              <a:rPr lang="en-US" dirty="0">
                <a:hlinkClick r:id="rId8"/>
              </a:rPr>
              <a:t>https://www.upc.edu/identitatdigital/ca/carnetupc</a:t>
            </a:r>
            <a:endParaRPr lang="en-US" dirty="0"/>
          </a:p>
          <a:p>
            <a:endParaRPr lang="en-US" dirty="0"/>
          </a:p>
          <a:p>
            <a:endParaRPr lang="ca-ES" dirty="0"/>
          </a:p>
        </p:txBody>
      </p:sp>
      <p:pic>
        <p:nvPicPr>
          <p:cNvPr id="14" name="Imatge 13">
            <a:extLst>
              <a:ext uri="{FF2B5EF4-FFF2-40B4-BE49-F238E27FC236}">
                <a16:creationId xmlns:a16="http://schemas.microsoft.com/office/drawing/2014/main" id="{4B3BE47F-485A-43C1-802C-8244B9C39A65}"/>
              </a:ext>
            </a:extLst>
          </p:cNvPr>
          <p:cNvPicPr>
            <a:picLocks noChangeAspect="1"/>
          </p:cNvPicPr>
          <p:nvPr/>
        </p:nvPicPr>
        <p:blipFill>
          <a:blip r:embed="rId9"/>
          <a:stretch>
            <a:fillRect/>
          </a:stretch>
        </p:blipFill>
        <p:spPr>
          <a:xfrm>
            <a:off x="93344" y="2501294"/>
            <a:ext cx="2210339" cy="2379402"/>
          </a:xfrm>
          <a:prstGeom prst="rect">
            <a:avLst/>
          </a:prstGeom>
        </p:spPr>
      </p:pic>
      <p:pic>
        <p:nvPicPr>
          <p:cNvPr id="15" name="Imatge 14">
            <a:extLst>
              <a:ext uri="{FF2B5EF4-FFF2-40B4-BE49-F238E27FC236}">
                <a16:creationId xmlns:a16="http://schemas.microsoft.com/office/drawing/2014/main" id="{7C603BEF-41C4-4A31-B9DE-739A2E0D59EA}"/>
              </a:ext>
            </a:extLst>
          </p:cNvPr>
          <p:cNvPicPr>
            <a:picLocks noChangeAspect="1"/>
          </p:cNvPicPr>
          <p:nvPr/>
        </p:nvPicPr>
        <p:blipFill>
          <a:blip r:embed="rId10"/>
          <a:stretch>
            <a:fillRect/>
          </a:stretch>
        </p:blipFill>
        <p:spPr>
          <a:xfrm>
            <a:off x="4386287" y="728322"/>
            <a:ext cx="7802134" cy="1844272"/>
          </a:xfrm>
          <a:prstGeom prst="rect">
            <a:avLst/>
          </a:prstGeom>
        </p:spPr>
      </p:pic>
    </p:spTree>
    <p:extLst>
      <p:ext uri="{BB962C8B-B14F-4D97-AF65-F5344CB8AC3E}">
        <p14:creationId xmlns:p14="http://schemas.microsoft.com/office/powerpoint/2010/main" val="80375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8740FE7-B14A-4FB7-846D-9F90CFEBDF54}"/>
              </a:ext>
            </a:extLst>
          </p:cNvPr>
          <p:cNvSpPr/>
          <p:nvPr/>
        </p:nvSpPr>
        <p:spPr>
          <a:xfrm>
            <a:off x="390801" y="6211669"/>
            <a:ext cx="11801199" cy="369332"/>
          </a:xfrm>
          <a:prstGeom prst="rect">
            <a:avLst/>
          </a:prstGeom>
        </p:spPr>
        <p:txBody>
          <a:bodyPr wrap="square">
            <a:spAutoFit/>
          </a:bodyPr>
          <a:lstStyle/>
          <a:p>
            <a:endParaRPr lang="es-ES" dirty="0"/>
          </a:p>
        </p:txBody>
      </p:sp>
      <p:sp>
        <p:nvSpPr>
          <p:cNvPr id="7" name="CuadroTexto 6"/>
          <p:cNvSpPr txBox="1"/>
          <p:nvPr/>
        </p:nvSpPr>
        <p:spPr>
          <a:xfrm>
            <a:off x="8305799" y="1647825"/>
            <a:ext cx="1552575" cy="390525"/>
          </a:xfrm>
          <a:prstGeom prst="rect">
            <a:avLst/>
          </a:prstGeom>
          <a:solidFill>
            <a:schemeClr val="bg1"/>
          </a:solidFill>
        </p:spPr>
        <p:txBody>
          <a:bodyPr wrap="square" rtlCol="0">
            <a:spAutoFit/>
          </a:bodyPr>
          <a:lstStyle/>
          <a:p>
            <a:endParaRPr lang="ca-ES" dirty="0"/>
          </a:p>
        </p:txBody>
      </p:sp>
      <p:sp>
        <p:nvSpPr>
          <p:cNvPr id="8" name="Rectangle 2"/>
          <p:cNvSpPr>
            <a:spLocks noChangeArrowheads="1"/>
          </p:cNvSpPr>
          <p:nvPr/>
        </p:nvSpPr>
        <p:spPr bwMode="auto">
          <a:xfrm rot="5400000">
            <a:off x="5723277" y="-5723278"/>
            <a:ext cx="745445" cy="12192001"/>
          </a:xfrm>
          <a:prstGeom prst="rect">
            <a:avLst/>
          </a:prstGeom>
          <a:solidFill>
            <a:schemeClr val="accent2"/>
          </a:solidFill>
          <a:ln w="12700">
            <a:noFill/>
            <a:miter lim="800000"/>
            <a:headEnd/>
            <a:tailEnd/>
          </a:ln>
        </p:spPr>
        <p:txBody>
          <a:bodyPr rot="10800000" vert="eaVert" wrap="none" anchor="ctr"/>
          <a:lstStyle/>
          <a:p>
            <a:r>
              <a:rPr lang="es-ES" sz="5400" dirty="0">
                <a:latin typeface="Arial" panose="020B0604020202020204" pitchFamily="34" charset="0"/>
                <a:cs typeface="Arial" panose="020B0604020202020204" pitchFamily="34" charset="0"/>
              </a:rPr>
              <a:t>  2024-25 </a:t>
            </a:r>
            <a:r>
              <a:rPr lang="es-ES" sz="5400" dirty="0" err="1">
                <a:latin typeface="Arial" panose="020B0604020202020204" pitchFamily="34" charset="0"/>
                <a:cs typeface="Arial" panose="020B0604020202020204" pitchFamily="34" charset="0"/>
              </a:rPr>
              <a:t>Academic</a:t>
            </a:r>
            <a:r>
              <a:rPr lang="es-ES" sz="5400" dirty="0">
                <a:latin typeface="Arial" panose="020B0604020202020204" pitchFamily="34" charset="0"/>
                <a:cs typeface="Arial" panose="020B0604020202020204" pitchFamily="34" charset="0"/>
              </a:rPr>
              <a:t> </a:t>
            </a:r>
            <a:r>
              <a:rPr lang="es-ES" sz="5400" dirty="0" err="1">
                <a:latin typeface="Arial" panose="020B0604020202020204" pitchFamily="34" charset="0"/>
                <a:cs typeface="Arial" panose="020B0604020202020204" pitchFamily="34" charset="0"/>
              </a:rPr>
              <a:t>year</a:t>
            </a:r>
            <a:endParaRPr lang="ca-ES" sz="5400" dirty="0">
              <a:latin typeface="Arial" panose="020B0604020202020204" pitchFamily="34" charset="0"/>
              <a:cs typeface="Arial" panose="020B0604020202020204" pitchFamily="34" charset="0"/>
            </a:endParaRPr>
          </a:p>
        </p:txBody>
      </p:sp>
      <p:sp>
        <p:nvSpPr>
          <p:cNvPr id="6" name="QuadreDeText 5"/>
          <p:cNvSpPr txBox="1"/>
          <p:nvPr/>
        </p:nvSpPr>
        <p:spPr>
          <a:xfrm>
            <a:off x="130972" y="3557816"/>
            <a:ext cx="8951114" cy="707886"/>
          </a:xfrm>
          <a:prstGeom prst="rect">
            <a:avLst/>
          </a:prstGeom>
          <a:noFill/>
        </p:spPr>
        <p:txBody>
          <a:bodyPr wrap="square" rtlCol="0">
            <a:spAutoFit/>
          </a:bodyPr>
          <a:lstStyle/>
          <a:p>
            <a:r>
              <a:rPr lang="ca-ES" sz="2000" dirty="0" err="1">
                <a:cs typeface="Arial" panose="020B0604020202020204" pitchFamily="34" charset="0"/>
              </a:rPr>
              <a:t>Check</a:t>
            </a:r>
            <a:r>
              <a:rPr lang="ca-ES" sz="2000" dirty="0">
                <a:cs typeface="Arial" panose="020B0604020202020204" pitchFamily="34" charset="0"/>
              </a:rPr>
              <a:t> </a:t>
            </a:r>
            <a:r>
              <a:rPr lang="ca-ES" sz="2000" dirty="0" err="1">
                <a:cs typeface="Arial" panose="020B0604020202020204" pitchFamily="34" charset="0"/>
              </a:rPr>
              <a:t>your</a:t>
            </a:r>
            <a:r>
              <a:rPr lang="ca-ES" sz="2000" dirty="0">
                <a:cs typeface="Arial" panose="020B0604020202020204" pitchFamily="34" charset="0"/>
              </a:rPr>
              <a:t> </a:t>
            </a:r>
            <a:r>
              <a:rPr lang="ca-ES" sz="2000" dirty="0" err="1">
                <a:cs typeface="Arial" panose="020B0604020202020204" pitchFamily="34" charset="0"/>
              </a:rPr>
              <a:t>exact</a:t>
            </a:r>
            <a:r>
              <a:rPr lang="ca-ES" sz="2000" dirty="0">
                <a:cs typeface="Arial" panose="020B0604020202020204" pitchFamily="34" charset="0"/>
              </a:rPr>
              <a:t> </a:t>
            </a:r>
            <a:r>
              <a:rPr lang="ca-ES" sz="2000" dirty="0" err="1">
                <a:cs typeface="Arial" panose="020B0604020202020204" pitchFamily="34" charset="0"/>
              </a:rPr>
              <a:t>master’s</a:t>
            </a:r>
            <a:r>
              <a:rPr lang="ca-ES" sz="2000" dirty="0">
                <a:cs typeface="Arial" panose="020B0604020202020204" pitchFamily="34" charset="0"/>
              </a:rPr>
              <a:t> </a:t>
            </a:r>
            <a:r>
              <a:rPr lang="ca-ES" sz="2000" dirty="0" err="1">
                <a:cs typeface="Arial" panose="020B0604020202020204" pitchFamily="34" charset="0"/>
              </a:rPr>
              <a:t>Academic</a:t>
            </a:r>
            <a:r>
              <a:rPr lang="ca-ES" sz="2000" dirty="0">
                <a:cs typeface="Arial" panose="020B0604020202020204" pitchFamily="34" charset="0"/>
              </a:rPr>
              <a:t> Calendar </a:t>
            </a:r>
            <a:r>
              <a:rPr lang="ca-ES" sz="2000" dirty="0" err="1">
                <a:cs typeface="Arial" panose="020B0604020202020204" pitchFamily="34" charset="0"/>
                <a:hlinkClick r:id="rId2"/>
              </a:rPr>
              <a:t>here</a:t>
            </a:r>
            <a:r>
              <a:rPr lang="ca-ES" sz="2000" dirty="0">
                <a:cs typeface="Arial" panose="020B0604020202020204" pitchFamily="34" charset="0"/>
              </a:rPr>
              <a:t>:</a:t>
            </a:r>
          </a:p>
          <a:p>
            <a:r>
              <a:rPr lang="es-ES" sz="2000" dirty="0">
                <a:cs typeface="Arial" panose="020B0604020202020204" pitchFamily="34" charset="0"/>
                <a:hlinkClick r:id="rId2"/>
              </a:rPr>
              <a:t>https://telecos.upc.edu/ca/curs-actual/calendaris/calendaris-lectius</a:t>
            </a:r>
            <a:endParaRPr lang="es-ES" sz="2000" dirty="0">
              <a:cs typeface="Arial" panose="020B0604020202020204" pitchFamily="34" charset="0"/>
            </a:endParaRPr>
          </a:p>
        </p:txBody>
      </p:sp>
      <p:sp>
        <p:nvSpPr>
          <p:cNvPr id="4" name="Rectangle 3"/>
          <p:cNvSpPr/>
          <p:nvPr/>
        </p:nvSpPr>
        <p:spPr>
          <a:xfrm>
            <a:off x="184731" y="762602"/>
            <a:ext cx="9040307" cy="2308324"/>
          </a:xfrm>
          <a:prstGeom prst="rect">
            <a:avLst/>
          </a:prstGeom>
        </p:spPr>
        <p:txBody>
          <a:bodyPr wrap="square">
            <a:spAutoFit/>
          </a:bodyPr>
          <a:lstStyle/>
          <a:p>
            <a:r>
              <a:rPr lang="en-AU" sz="2400" u="sng" dirty="0">
                <a:latin typeface="Arial" panose="020B0604020202020204" pitchFamily="34" charset="0"/>
                <a:cs typeface="Arial" panose="020B0604020202020204" pitchFamily="34" charset="0"/>
              </a:rPr>
              <a:t>Beginning of classes</a:t>
            </a:r>
            <a:r>
              <a:rPr lang="en-AU" sz="2400" dirty="0">
                <a:latin typeface="Arial" panose="020B0604020202020204" pitchFamily="34" charset="0"/>
                <a:cs typeface="Arial" panose="020B0604020202020204" pitchFamily="34" charset="0"/>
              </a:rPr>
              <a:t>: </a:t>
            </a:r>
          </a:p>
          <a:p>
            <a:pPr marL="3086100" lvl="6"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MEF, BIOPHAM:</a:t>
            </a:r>
          </a:p>
          <a:p>
            <a:pPr marL="4000500" lvl="8" indent="-342900">
              <a:buFont typeface="Wingdings" panose="05000000000000000000" pitchFamily="2" charset="2"/>
              <a:buChar char="Ø"/>
            </a:pPr>
            <a:r>
              <a:rPr lang="en-AU" sz="2400" b="1" dirty="0">
                <a:latin typeface="Arial" panose="020B0604020202020204" pitchFamily="34" charset="0"/>
                <a:cs typeface="Arial" panose="020B0604020202020204" pitchFamily="34" charset="0"/>
              </a:rPr>
              <a:t>February 5th</a:t>
            </a:r>
          </a:p>
          <a:p>
            <a:pPr marL="3086100" lvl="6" indent="-342900">
              <a:buFont typeface="Arial" panose="020B0604020202020204" pitchFamily="34" charset="0"/>
              <a:buChar char="•"/>
            </a:pPr>
            <a:r>
              <a:rPr lang="en-AU" sz="2400" dirty="0">
                <a:latin typeface="Arial" panose="020B0604020202020204" pitchFamily="34" charset="0"/>
                <a:cs typeface="Arial" panose="020B0604020202020204" pitchFamily="34" charset="0"/>
              </a:rPr>
              <a:t>MET, MATT, MEE, </a:t>
            </a:r>
          </a:p>
          <a:p>
            <a:pPr lvl="6"/>
            <a:r>
              <a:rPr lang="en-AU" sz="2400" dirty="0">
                <a:latin typeface="Arial" panose="020B0604020202020204" pitchFamily="34" charset="0"/>
                <a:cs typeface="Arial" panose="020B0604020202020204" pitchFamily="34" charset="0"/>
              </a:rPr>
              <a:t>    Cybersecurity and Photonics</a:t>
            </a:r>
            <a:r>
              <a:rPr lang="en-AU" sz="2400" b="1" dirty="0">
                <a:latin typeface="Arial" panose="020B0604020202020204" pitchFamily="34" charset="0"/>
                <a:cs typeface="Arial" panose="020B0604020202020204" pitchFamily="34" charset="0"/>
              </a:rPr>
              <a:t>:</a:t>
            </a:r>
          </a:p>
          <a:p>
            <a:pPr marL="4000500" lvl="8" indent="-342900">
              <a:buFont typeface="Wingdings" panose="05000000000000000000" pitchFamily="2" charset="2"/>
              <a:buChar char="Ø"/>
            </a:pPr>
            <a:r>
              <a:rPr lang="en-AU" sz="2400" b="1" dirty="0">
                <a:latin typeface="Arial" panose="020B0604020202020204" pitchFamily="34" charset="0"/>
                <a:cs typeface="Arial" panose="020B0604020202020204" pitchFamily="34" charset="0"/>
              </a:rPr>
              <a:t>February 12th</a:t>
            </a:r>
          </a:p>
        </p:txBody>
      </p:sp>
      <p:sp>
        <p:nvSpPr>
          <p:cNvPr id="14" name="Rectangle 13"/>
          <p:cNvSpPr>
            <a:spLocks noChangeArrowheads="1"/>
          </p:cNvSpPr>
          <p:nvPr/>
        </p:nvSpPr>
        <p:spPr bwMode="auto">
          <a:xfrm>
            <a:off x="0" y="552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029" name="Picture 5" descr="(obriu en una finestra nova)">
            <a:hlinkClick r:id="rId3"/>
            <a:extLst>
              <a:ext uri="{FF2B5EF4-FFF2-40B4-BE49-F238E27FC236}">
                <a16:creationId xmlns:a16="http://schemas.microsoft.com/office/drawing/2014/main" id="{A24F3757-FDC0-4618-9FD1-42AFCF60E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59372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briu en una finestra nova)">
            <a:hlinkClick r:id="rId5"/>
            <a:extLst>
              <a:ext uri="{FF2B5EF4-FFF2-40B4-BE49-F238E27FC236}">
                <a16:creationId xmlns:a16="http://schemas.microsoft.com/office/drawing/2014/main" id="{B5E917CF-C937-4844-92D1-CFE086E86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8075" y="-593725"/>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53FACB7B-1F5E-4E67-A3C6-13D0D3DD4DF9}"/>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pic>
        <p:nvPicPr>
          <p:cNvPr id="12" name="Imatge 11">
            <a:extLst>
              <a:ext uri="{FF2B5EF4-FFF2-40B4-BE49-F238E27FC236}">
                <a16:creationId xmlns:a16="http://schemas.microsoft.com/office/drawing/2014/main" id="{0C901CF0-18E9-484A-A920-C958AFD70A78}"/>
              </a:ext>
            </a:extLst>
          </p:cNvPr>
          <p:cNvPicPr>
            <a:picLocks noChangeAspect="1"/>
          </p:cNvPicPr>
          <p:nvPr/>
        </p:nvPicPr>
        <p:blipFill>
          <a:blip r:embed="rId6"/>
          <a:stretch>
            <a:fillRect/>
          </a:stretch>
        </p:blipFill>
        <p:spPr>
          <a:xfrm rot="21215530">
            <a:off x="1001796" y="4698276"/>
            <a:ext cx="2880219" cy="1556718"/>
          </a:xfrm>
          <a:prstGeom prst="rect">
            <a:avLst/>
          </a:prstGeom>
          <a:effectLst>
            <a:outerShdw blurRad="63500" sx="102000" sy="102000" algn="ctr" rotWithShape="0">
              <a:prstClr val="black">
                <a:alpha val="40000"/>
              </a:prstClr>
            </a:outerShdw>
          </a:effectLst>
        </p:spPr>
      </p:pic>
      <p:pic>
        <p:nvPicPr>
          <p:cNvPr id="13" name="Imatge 12">
            <a:extLst>
              <a:ext uri="{FF2B5EF4-FFF2-40B4-BE49-F238E27FC236}">
                <a16:creationId xmlns:a16="http://schemas.microsoft.com/office/drawing/2014/main" id="{58A6F618-D143-4F07-A3CB-9BBF9BBC064C}"/>
              </a:ext>
            </a:extLst>
          </p:cNvPr>
          <p:cNvPicPr>
            <a:picLocks noChangeAspect="1"/>
          </p:cNvPicPr>
          <p:nvPr/>
        </p:nvPicPr>
        <p:blipFill>
          <a:blip r:embed="rId7"/>
          <a:stretch>
            <a:fillRect/>
          </a:stretch>
        </p:blipFill>
        <p:spPr>
          <a:xfrm rot="253089">
            <a:off x="4587842" y="4517959"/>
            <a:ext cx="2867425" cy="1952898"/>
          </a:xfrm>
          <a:prstGeom prst="rect">
            <a:avLst/>
          </a:prstGeom>
          <a:effectLst>
            <a:outerShdw blurRad="63500" sx="102000" sy="102000" algn="ctr" rotWithShape="0">
              <a:prstClr val="black">
                <a:alpha val="40000"/>
              </a:prstClr>
            </a:outerShdw>
          </a:effectLst>
        </p:spPr>
      </p:pic>
      <p:pic>
        <p:nvPicPr>
          <p:cNvPr id="15" name="Imatge 14">
            <a:extLst>
              <a:ext uri="{FF2B5EF4-FFF2-40B4-BE49-F238E27FC236}">
                <a16:creationId xmlns:a16="http://schemas.microsoft.com/office/drawing/2014/main" id="{42E44864-4B23-4EDC-8FE4-EC23C28C460F}"/>
              </a:ext>
            </a:extLst>
          </p:cNvPr>
          <p:cNvPicPr>
            <a:picLocks noChangeAspect="1"/>
          </p:cNvPicPr>
          <p:nvPr/>
        </p:nvPicPr>
        <p:blipFill>
          <a:blip r:embed="rId8"/>
          <a:stretch>
            <a:fillRect/>
          </a:stretch>
        </p:blipFill>
        <p:spPr>
          <a:xfrm rot="20216301">
            <a:off x="8232443" y="3859100"/>
            <a:ext cx="2951928" cy="2017151"/>
          </a:xfrm>
          <a:prstGeom prst="rect">
            <a:avLst/>
          </a:prstGeom>
          <a:effectLst>
            <a:outerShdw blurRad="63500" sx="102000" sy="102000" algn="ctr" rotWithShape="0">
              <a:prstClr val="black">
                <a:alpha val="40000"/>
              </a:prstClr>
            </a:outerShdw>
          </a:effectLst>
        </p:spPr>
      </p:pic>
      <p:pic>
        <p:nvPicPr>
          <p:cNvPr id="17" name="Imatge 16">
            <a:extLst>
              <a:ext uri="{FF2B5EF4-FFF2-40B4-BE49-F238E27FC236}">
                <a16:creationId xmlns:a16="http://schemas.microsoft.com/office/drawing/2014/main" id="{040376F6-D5D4-4BA7-BAE6-C4EE132784B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404331" y="484183"/>
            <a:ext cx="2230266" cy="1911524"/>
          </a:xfrm>
          <a:prstGeom prst="rect">
            <a:avLst/>
          </a:prstGeom>
        </p:spPr>
      </p:pic>
      <p:pic>
        <p:nvPicPr>
          <p:cNvPr id="19" name="Imatge 18">
            <a:extLst>
              <a:ext uri="{FF2B5EF4-FFF2-40B4-BE49-F238E27FC236}">
                <a16:creationId xmlns:a16="http://schemas.microsoft.com/office/drawing/2014/main" id="{02A5641F-AC8D-4013-8F3B-89A077F157A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040306" y="99114"/>
            <a:ext cx="2997910" cy="2523962"/>
          </a:xfrm>
          <a:prstGeom prst="rect">
            <a:avLst/>
          </a:prstGeom>
        </p:spPr>
      </p:pic>
    </p:spTree>
    <p:extLst>
      <p:ext uri="{BB962C8B-B14F-4D97-AF65-F5344CB8AC3E}">
        <p14:creationId xmlns:p14="http://schemas.microsoft.com/office/powerpoint/2010/main" val="209202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930825" y="1021492"/>
            <a:ext cx="8404441" cy="5159162"/>
          </a:xfrm>
          <a:prstGeom prst="rect">
            <a:avLst/>
          </a:prstGeom>
        </p:spPr>
      </p:pic>
      <p:sp>
        <p:nvSpPr>
          <p:cNvPr id="5" name="Marcador de contenido 4"/>
          <p:cNvSpPr>
            <a:spLocks noGrp="1"/>
          </p:cNvSpPr>
          <p:nvPr>
            <p:ph idx="1"/>
          </p:nvPr>
        </p:nvSpPr>
        <p:spPr>
          <a:xfrm>
            <a:off x="209737" y="89842"/>
            <a:ext cx="11191431" cy="931650"/>
          </a:xfrm>
          <a:solidFill>
            <a:schemeClr val="accent2"/>
          </a:solidFill>
        </p:spPr>
        <p:txBody>
          <a:bodyPr>
            <a:noAutofit/>
          </a:bodyPr>
          <a:lstStyle/>
          <a:p>
            <a:pPr marL="0" indent="0" algn="ctr">
              <a:buNone/>
            </a:pPr>
            <a:r>
              <a:rPr lang="ca-ES" b="1" dirty="0" err="1">
                <a:hlinkClick r:id="rId3"/>
              </a:rPr>
              <a:t>Educational</a:t>
            </a:r>
            <a:r>
              <a:rPr lang="ca-ES" b="1" dirty="0">
                <a:hlinkClick r:id="rId3"/>
              </a:rPr>
              <a:t> </a:t>
            </a:r>
            <a:r>
              <a:rPr lang="ca-ES" b="1" dirty="0" err="1">
                <a:hlinkClick r:id="rId3"/>
              </a:rPr>
              <a:t>Cooperation</a:t>
            </a:r>
            <a:r>
              <a:rPr lang="ca-ES" b="1" dirty="0">
                <a:hlinkClick r:id="rId3"/>
              </a:rPr>
              <a:t> </a:t>
            </a:r>
            <a:r>
              <a:rPr lang="ca-ES" b="1" dirty="0" err="1">
                <a:hlinkClick r:id="rId3"/>
              </a:rPr>
              <a:t>Agreements</a:t>
            </a:r>
            <a:r>
              <a:rPr lang="ca-ES" b="1" dirty="0">
                <a:hlinkClick r:id="rId3"/>
              </a:rPr>
              <a:t> (</a:t>
            </a:r>
            <a:r>
              <a:rPr lang="ca-ES" b="1" dirty="0" err="1">
                <a:hlinkClick r:id="rId3"/>
              </a:rPr>
              <a:t>Internships</a:t>
            </a:r>
            <a:r>
              <a:rPr lang="ca-ES" b="1" dirty="0">
                <a:hlinkClick r:id="rId3"/>
              </a:rPr>
              <a:t>)</a:t>
            </a:r>
            <a:endParaRPr lang="ca-ES" b="1" dirty="0"/>
          </a:p>
          <a:p>
            <a:pPr marL="0" indent="0" algn="ctr">
              <a:buNone/>
            </a:pPr>
            <a:endParaRPr lang="en-US" dirty="0"/>
          </a:p>
          <a:p>
            <a:pPr marL="0" indent="0">
              <a:buNone/>
            </a:pPr>
            <a:endParaRPr lang="en-US" sz="1800" dirty="0"/>
          </a:p>
          <a:p>
            <a:pPr marL="0" indent="0">
              <a:buNone/>
            </a:pPr>
            <a:endParaRPr lang="en-US" sz="1800" dirty="0"/>
          </a:p>
          <a:p>
            <a:pPr marL="0" indent="0">
              <a:buNone/>
            </a:pPr>
            <a:r>
              <a:rPr lang="en-US" sz="1800" dirty="0"/>
              <a:t>Student attention:</a:t>
            </a:r>
          </a:p>
          <a:p>
            <a:pPr marL="0" indent="0">
              <a:buNone/>
            </a:pPr>
            <a:endParaRPr lang="en-US" sz="1800" dirty="0"/>
          </a:p>
          <a:p>
            <a:r>
              <a:rPr lang="en-US" sz="1800" b="1" dirty="0"/>
              <a:t>Rosa</a:t>
            </a:r>
            <a:r>
              <a:rPr lang="en-US" sz="1800" dirty="0"/>
              <a:t> </a:t>
            </a:r>
            <a:r>
              <a:rPr lang="en-US" sz="1800" b="1" dirty="0" err="1"/>
              <a:t>Frías</a:t>
            </a:r>
            <a:br>
              <a:rPr lang="en-US" sz="1800" dirty="0"/>
            </a:br>
            <a:r>
              <a:rPr lang="en-US" sz="1800" i="1" dirty="0">
                <a:hlinkClick r:id="rId4"/>
              </a:rPr>
              <a:t>Building B3</a:t>
            </a:r>
            <a:r>
              <a:rPr lang="en-US" sz="1800" i="1" dirty="0"/>
              <a:t> Floor 1</a:t>
            </a:r>
            <a:endParaRPr lang="en-US" sz="1800" dirty="0"/>
          </a:p>
          <a:p>
            <a:r>
              <a:rPr lang="en-US" sz="1800" dirty="0"/>
              <a:t>Phone: 93 401 68 36</a:t>
            </a:r>
          </a:p>
          <a:p>
            <a:pPr marL="0" indent="0" algn="ctr">
              <a:buNone/>
            </a:pPr>
            <a:r>
              <a:rPr lang="en-US" dirty="0"/>
              <a:t> </a:t>
            </a:r>
            <a:endParaRPr lang="ca-ES" dirty="0"/>
          </a:p>
        </p:txBody>
      </p:sp>
    </p:spTree>
    <p:extLst>
      <p:ext uri="{BB962C8B-B14F-4D97-AF65-F5344CB8AC3E}">
        <p14:creationId xmlns:p14="http://schemas.microsoft.com/office/powerpoint/2010/main" val="400709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7077" y="-29225"/>
            <a:ext cx="12203084" cy="6804175"/>
          </a:xfrm>
          <a:prstGeom prst="rect">
            <a:avLst/>
          </a:prstGeom>
        </p:spPr>
      </p:pic>
      <p:sp>
        <p:nvSpPr>
          <p:cNvPr id="4"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s-ES" sz="5400" dirty="0">
                <a:latin typeface="Arial" panose="020B0604020202020204" pitchFamily="34" charset="0"/>
                <a:cs typeface="Arial" panose="020B0604020202020204" pitchFamily="34" charset="0"/>
              </a:rPr>
              <a:t> UPC WELCOME GUIDE/OMI </a:t>
            </a:r>
            <a:endParaRPr lang="ca-ES" sz="5400" dirty="0">
              <a:latin typeface="Arial" panose="020B0604020202020204" pitchFamily="34" charset="0"/>
              <a:cs typeface="Arial" panose="020B0604020202020204" pitchFamily="34" charset="0"/>
            </a:endParaRPr>
          </a:p>
        </p:txBody>
      </p:sp>
      <p:sp>
        <p:nvSpPr>
          <p:cNvPr id="7" name="Título 1"/>
          <p:cNvSpPr txBox="1">
            <a:spLocks/>
          </p:cNvSpPr>
          <p:nvPr/>
        </p:nvSpPr>
        <p:spPr>
          <a:xfrm>
            <a:off x="551176" y="1799424"/>
            <a:ext cx="9585960" cy="40221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spcBef>
                <a:spcPts val="1000"/>
              </a:spcBef>
              <a:buFont typeface="Wingdings" panose="05000000000000000000" pitchFamily="2" charset="2"/>
              <a:buChar char="Ø"/>
            </a:pPr>
            <a:endParaRPr lang="en-US" sz="1100" dirty="0"/>
          </a:p>
          <a:p>
            <a:pPr marL="171450" indent="-171450" algn="l">
              <a:spcBef>
                <a:spcPts val="1000"/>
              </a:spcBef>
              <a:buFont typeface="Wingdings" panose="05000000000000000000" pitchFamily="2" charset="2"/>
              <a:buChar char="Ø"/>
            </a:pPr>
            <a:r>
              <a:rPr lang="en-US" sz="1100" dirty="0"/>
              <a:t>For any question or doubt, please do not hesitate to contact International Students Office (OMI)</a:t>
            </a:r>
            <a:endParaRPr lang="ca-ES" sz="1100" dirty="0">
              <a:latin typeface="+mn-lt"/>
              <a:ea typeface="+mn-ea"/>
              <a:cs typeface="+mn-cs"/>
            </a:endParaRPr>
          </a:p>
        </p:txBody>
      </p:sp>
      <p:pic>
        <p:nvPicPr>
          <p:cNvPr id="8" name="Imagen 7"/>
          <p:cNvPicPr>
            <a:picLocks noChangeAspect="1"/>
          </p:cNvPicPr>
          <p:nvPr/>
        </p:nvPicPr>
        <p:blipFill>
          <a:blip r:embed="rId3"/>
          <a:stretch>
            <a:fillRect/>
          </a:stretch>
        </p:blipFill>
        <p:spPr>
          <a:xfrm>
            <a:off x="7367456" y="1864033"/>
            <a:ext cx="1194654" cy="166309"/>
          </a:xfrm>
          <a:prstGeom prst="rect">
            <a:avLst/>
          </a:prstGeom>
        </p:spPr>
      </p:pic>
      <p:pic>
        <p:nvPicPr>
          <p:cNvPr id="9" name="Imagen 8"/>
          <p:cNvPicPr>
            <a:picLocks noChangeAspect="1"/>
          </p:cNvPicPr>
          <p:nvPr/>
        </p:nvPicPr>
        <p:blipFill>
          <a:blip r:embed="rId4"/>
          <a:stretch>
            <a:fillRect/>
          </a:stretch>
        </p:blipFill>
        <p:spPr>
          <a:xfrm>
            <a:off x="5498540" y="3346697"/>
            <a:ext cx="1194920" cy="164606"/>
          </a:xfrm>
          <a:prstGeom prst="rect">
            <a:avLst/>
          </a:prstGeom>
        </p:spPr>
      </p:pic>
      <p:pic>
        <p:nvPicPr>
          <p:cNvPr id="10" name="Imagen 9"/>
          <p:cNvPicPr>
            <a:picLocks noChangeAspect="1"/>
          </p:cNvPicPr>
          <p:nvPr/>
        </p:nvPicPr>
        <p:blipFill>
          <a:blip r:embed="rId4"/>
          <a:stretch>
            <a:fillRect/>
          </a:stretch>
        </p:blipFill>
        <p:spPr>
          <a:xfrm>
            <a:off x="5384933" y="2924280"/>
            <a:ext cx="1090682" cy="150246"/>
          </a:xfrm>
          <a:prstGeom prst="rect">
            <a:avLst/>
          </a:prstGeom>
        </p:spPr>
      </p:pic>
      <p:pic>
        <p:nvPicPr>
          <p:cNvPr id="11" name="Imagen 10"/>
          <p:cNvPicPr>
            <a:picLocks noChangeAspect="1"/>
          </p:cNvPicPr>
          <p:nvPr/>
        </p:nvPicPr>
        <p:blipFill>
          <a:blip r:embed="rId4"/>
          <a:stretch>
            <a:fillRect/>
          </a:stretch>
        </p:blipFill>
        <p:spPr>
          <a:xfrm>
            <a:off x="2799675" y="2914500"/>
            <a:ext cx="1173809" cy="161698"/>
          </a:xfrm>
          <a:prstGeom prst="rect">
            <a:avLst/>
          </a:prstGeom>
        </p:spPr>
      </p:pic>
      <p:pic>
        <p:nvPicPr>
          <p:cNvPr id="12" name="Imagen 11"/>
          <p:cNvPicPr>
            <a:picLocks noChangeAspect="1"/>
          </p:cNvPicPr>
          <p:nvPr/>
        </p:nvPicPr>
        <p:blipFill>
          <a:blip r:embed="rId4"/>
          <a:stretch>
            <a:fillRect/>
          </a:stretch>
        </p:blipFill>
        <p:spPr>
          <a:xfrm>
            <a:off x="2666671" y="3627165"/>
            <a:ext cx="1194920" cy="164606"/>
          </a:xfrm>
          <a:prstGeom prst="rect">
            <a:avLst/>
          </a:prstGeom>
        </p:spPr>
      </p:pic>
      <p:pic>
        <p:nvPicPr>
          <p:cNvPr id="13" name="Imagen 12"/>
          <p:cNvPicPr>
            <a:picLocks noChangeAspect="1"/>
          </p:cNvPicPr>
          <p:nvPr/>
        </p:nvPicPr>
        <p:blipFill>
          <a:blip r:embed="rId4"/>
          <a:stretch>
            <a:fillRect/>
          </a:stretch>
        </p:blipFill>
        <p:spPr>
          <a:xfrm>
            <a:off x="4349669" y="4938529"/>
            <a:ext cx="1194920" cy="164606"/>
          </a:xfrm>
          <a:prstGeom prst="rect">
            <a:avLst/>
          </a:prstGeom>
        </p:spPr>
      </p:pic>
      <p:pic>
        <p:nvPicPr>
          <p:cNvPr id="14" name="Imagen 13"/>
          <p:cNvPicPr>
            <a:picLocks noChangeAspect="1"/>
          </p:cNvPicPr>
          <p:nvPr/>
        </p:nvPicPr>
        <p:blipFill>
          <a:blip r:embed="rId5"/>
          <a:stretch>
            <a:fillRect/>
          </a:stretch>
        </p:blipFill>
        <p:spPr>
          <a:xfrm>
            <a:off x="109213" y="1498139"/>
            <a:ext cx="4593701" cy="5397851"/>
          </a:xfrm>
          <a:prstGeom prst="rect">
            <a:avLst/>
          </a:prstGeom>
        </p:spPr>
      </p:pic>
      <p:pic>
        <p:nvPicPr>
          <p:cNvPr id="15" name="Imagen 14"/>
          <p:cNvPicPr>
            <a:picLocks noChangeAspect="1"/>
          </p:cNvPicPr>
          <p:nvPr/>
        </p:nvPicPr>
        <p:blipFill>
          <a:blip r:embed="rId6"/>
          <a:stretch>
            <a:fillRect/>
          </a:stretch>
        </p:blipFill>
        <p:spPr>
          <a:xfrm>
            <a:off x="4947129" y="1619178"/>
            <a:ext cx="4851973" cy="5337170"/>
          </a:xfrm>
          <a:prstGeom prst="rect">
            <a:avLst/>
          </a:prstGeom>
        </p:spPr>
      </p:pic>
      <p:pic>
        <p:nvPicPr>
          <p:cNvPr id="6" name="Imagen 5"/>
          <p:cNvPicPr>
            <a:picLocks noChangeAspect="1"/>
          </p:cNvPicPr>
          <p:nvPr/>
        </p:nvPicPr>
        <p:blipFill>
          <a:blip r:embed="rId7"/>
          <a:stretch>
            <a:fillRect/>
          </a:stretch>
        </p:blipFill>
        <p:spPr>
          <a:xfrm>
            <a:off x="9376314" y="-7554"/>
            <a:ext cx="2709947" cy="3447427"/>
          </a:xfrm>
          <a:prstGeom prst="rect">
            <a:avLst/>
          </a:prstGeom>
        </p:spPr>
      </p:pic>
      <p:sp>
        <p:nvSpPr>
          <p:cNvPr id="2" name="Rectangle 1">
            <a:extLst>
              <a:ext uri="{FF2B5EF4-FFF2-40B4-BE49-F238E27FC236}">
                <a16:creationId xmlns:a16="http://schemas.microsoft.com/office/drawing/2014/main" id="{D41AC05B-8021-42AB-A487-A7D528EB4A03}"/>
              </a:ext>
            </a:extLst>
          </p:cNvPr>
          <p:cNvSpPr>
            <a:spLocks noChangeArrowheads="1"/>
          </p:cNvSpPr>
          <p:nvPr/>
        </p:nvSpPr>
        <p:spPr bwMode="auto">
          <a:xfrm>
            <a:off x="55183" y="742015"/>
            <a:ext cx="859729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a-ES" altLang="ca-ES" sz="1600" b="0" i="0" u="none" strike="noStrike" cap="none" normalizeH="0" baseline="0" dirty="0" err="1">
                <a:ln>
                  <a:noFill/>
                </a:ln>
                <a:solidFill>
                  <a:schemeClr val="tx1"/>
                </a:solidFill>
                <a:effectLst/>
                <a:latin typeface="Arial" panose="020B0604020202020204" pitchFamily="34" charset="0"/>
              </a:rPr>
              <a:t>Take</a:t>
            </a:r>
            <a:r>
              <a:rPr kumimoji="0" lang="ca-ES" altLang="ca-ES" sz="1600" b="0" i="0" u="none" strike="noStrike" cap="none" normalizeH="0" baseline="0" dirty="0">
                <a:ln>
                  <a:noFill/>
                </a:ln>
                <a:solidFill>
                  <a:schemeClr val="tx1"/>
                </a:solidFill>
                <a:effectLst/>
                <a:latin typeface="Arial" panose="020B0604020202020204" pitchFamily="34" charset="0"/>
              </a:rPr>
              <a:t> a </a:t>
            </a:r>
            <a:r>
              <a:rPr kumimoji="0" lang="ca-ES" altLang="ca-ES" sz="1600" b="0" i="0" u="none" strike="noStrike" cap="none" normalizeH="0" baseline="0" dirty="0" err="1">
                <a:ln>
                  <a:noFill/>
                </a:ln>
                <a:solidFill>
                  <a:schemeClr val="tx1"/>
                </a:solidFill>
                <a:effectLst/>
                <a:latin typeface="Arial" panose="020B0604020202020204" pitchFamily="34" charset="0"/>
              </a:rPr>
              <a:t>look</a:t>
            </a:r>
            <a:r>
              <a:rPr kumimoji="0" lang="ca-ES" altLang="ca-ES" sz="1600" b="0" i="0" u="none" strike="noStrike" cap="none" normalizeH="0" baseline="0" dirty="0">
                <a:ln>
                  <a:noFill/>
                </a:ln>
                <a:solidFill>
                  <a:schemeClr val="tx1"/>
                </a:solidFill>
                <a:effectLst/>
                <a:latin typeface="Arial" panose="020B0604020202020204" pitchFamily="34" charset="0"/>
              </a:rPr>
              <a:t> </a:t>
            </a:r>
            <a:r>
              <a:rPr kumimoji="0" lang="ca-ES" altLang="ca-ES" sz="1600" b="0" i="0" u="none" strike="noStrike" cap="none" normalizeH="0" baseline="0" dirty="0" err="1">
                <a:ln>
                  <a:noFill/>
                </a:ln>
                <a:solidFill>
                  <a:schemeClr val="tx1"/>
                </a:solidFill>
                <a:effectLst/>
                <a:latin typeface="Arial" panose="020B0604020202020204" pitchFamily="34" charset="0"/>
              </a:rPr>
              <a:t>at</a:t>
            </a:r>
            <a:r>
              <a:rPr kumimoji="0" lang="ca-ES" altLang="ca-ES" sz="1600" b="0" i="0" u="none" strike="noStrike" cap="none" normalizeH="0" baseline="0" dirty="0">
                <a:ln>
                  <a:noFill/>
                </a:ln>
                <a:solidFill>
                  <a:schemeClr val="tx1"/>
                </a:solidFill>
                <a:effectLst/>
                <a:latin typeface="Arial" panose="020B0604020202020204" pitchFamily="34" charset="0"/>
              </a:rPr>
              <a:t> </a:t>
            </a:r>
            <a:r>
              <a:rPr kumimoji="0" lang="ca-ES" altLang="ca-ES" sz="1600" b="0" i="0" u="none" strike="noStrike" cap="none" normalizeH="0" baseline="0" dirty="0" err="1">
                <a:ln>
                  <a:noFill/>
                </a:ln>
                <a:solidFill>
                  <a:schemeClr val="tx1"/>
                </a:solidFill>
                <a:effectLst/>
                <a:latin typeface="Arial" panose="020B0604020202020204" pitchFamily="34" charset="0"/>
              </a:rPr>
              <a:t>these</a:t>
            </a:r>
            <a:r>
              <a:rPr kumimoji="0" lang="ca-ES" altLang="ca-ES" sz="1600" b="0" i="0" u="none" strike="noStrike" cap="none" normalizeH="0" baseline="0" dirty="0">
                <a:ln>
                  <a:noFill/>
                </a:ln>
                <a:solidFill>
                  <a:schemeClr val="tx1"/>
                </a:solidFill>
                <a:effectLst/>
                <a:latin typeface="Arial" panose="020B0604020202020204" pitchFamily="34" charset="0"/>
              </a:rPr>
              <a:t> </a:t>
            </a:r>
            <a:r>
              <a:rPr kumimoji="0" lang="ca-ES" altLang="ca-ES" sz="1600" b="0" i="0" u="none" strike="noStrike" cap="none" normalizeH="0" baseline="0" dirty="0" err="1">
                <a:ln>
                  <a:noFill/>
                </a:ln>
                <a:solidFill>
                  <a:schemeClr val="tx1"/>
                </a:solidFill>
                <a:effectLst/>
                <a:latin typeface="Arial" panose="020B0604020202020204" pitchFamily="34" charset="0"/>
              </a:rPr>
              <a:t>websites</a:t>
            </a:r>
            <a:r>
              <a:rPr kumimoji="0" lang="ca-ES" altLang="ca-ES" sz="1600" b="0" i="0" u="none" strike="noStrike" cap="none" normalizeH="0" baseline="0" dirty="0">
                <a:ln>
                  <a:noFill/>
                </a:ln>
                <a:solidFill>
                  <a:schemeClr val="tx1"/>
                </a:solidFill>
                <a:effectLst/>
                <a:latin typeface="Arial" panose="020B0604020202020204" pitchFamily="34" charset="0"/>
              </a:rPr>
              <a:t> to get </a:t>
            </a:r>
            <a:r>
              <a:rPr kumimoji="0" lang="ca-ES" altLang="ca-ES" sz="1600" b="0" i="0" u="none" strike="noStrike" cap="none" normalizeH="0" baseline="0" dirty="0" err="1">
                <a:ln>
                  <a:noFill/>
                </a:ln>
                <a:solidFill>
                  <a:schemeClr val="tx1"/>
                </a:solidFill>
                <a:effectLst/>
                <a:latin typeface="Arial" panose="020B0604020202020204" pitchFamily="34" charset="0"/>
              </a:rPr>
              <a:t>an</a:t>
            </a:r>
            <a:r>
              <a:rPr kumimoji="0" lang="ca-ES" altLang="ca-ES" sz="1600" b="0" i="0" u="none" strike="noStrike" cap="none" normalizeH="0" baseline="0" dirty="0">
                <a:ln>
                  <a:noFill/>
                </a:ln>
                <a:solidFill>
                  <a:schemeClr val="tx1"/>
                </a:solidFill>
                <a:effectLst/>
                <a:latin typeface="Arial" panose="020B0604020202020204" pitchFamily="34" charset="0"/>
              </a:rPr>
              <a:t> idea of </a:t>
            </a:r>
            <a:r>
              <a:rPr kumimoji="0" lang="ca-ES" altLang="ca-ES" sz="1600" b="0" i="0" u="none" strike="noStrike" cap="none" normalizeH="0" baseline="0" dirty="0" err="1">
                <a:ln>
                  <a:noFill/>
                </a:ln>
                <a:solidFill>
                  <a:schemeClr val="tx1"/>
                </a:solidFill>
                <a:effectLst/>
                <a:latin typeface="Arial" panose="020B0604020202020204" pitchFamily="34" charset="0"/>
              </a:rPr>
              <a:t>how</a:t>
            </a:r>
            <a:r>
              <a:rPr kumimoji="0" lang="ca-ES" altLang="ca-ES" sz="1600" b="0" i="0" u="none" strike="noStrike" cap="none" normalizeH="0" baseline="0" dirty="0">
                <a:ln>
                  <a:noFill/>
                </a:ln>
                <a:solidFill>
                  <a:schemeClr val="tx1"/>
                </a:solidFill>
                <a:effectLst/>
                <a:latin typeface="Arial" panose="020B0604020202020204" pitchFamily="34" charset="0"/>
              </a:rPr>
              <a:t> to </a:t>
            </a:r>
            <a:r>
              <a:rPr kumimoji="0" lang="ca-ES" altLang="ca-ES" sz="1600" b="0" i="0" u="none" strike="noStrike" cap="none" normalizeH="0" baseline="0" dirty="0" err="1">
                <a:ln>
                  <a:noFill/>
                </a:ln>
                <a:solidFill>
                  <a:schemeClr val="tx1"/>
                </a:solidFill>
                <a:effectLst/>
                <a:latin typeface="Arial" panose="020B0604020202020204" pitchFamily="34" charset="0"/>
              </a:rPr>
              <a:t>prepare</a:t>
            </a:r>
            <a:r>
              <a:rPr kumimoji="0" lang="ca-ES" altLang="ca-ES" sz="1600" b="0" i="0" u="none" strike="noStrike" cap="none" normalizeH="0" baseline="0" dirty="0">
                <a:ln>
                  <a:noFill/>
                </a:ln>
                <a:solidFill>
                  <a:schemeClr val="tx1"/>
                </a:solidFill>
                <a:effectLst/>
                <a:latin typeface="Arial" panose="020B0604020202020204" pitchFamily="34" charset="0"/>
              </a:rPr>
              <a:t> </a:t>
            </a:r>
            <a:r>
              <a:rPr kumimoji="0" lang="ca-ES" altLang="ca-ES" sz="1600" b="0" i="0" u="none" strike="noStrike" cap="none" normalizeH="0" baseline="0" dirty="0" err="1">
                <a:ln>
                  <a:noFill/>
                </a:ln>
                <a:solidFill>
                  <a:schemeClr val="tx1"/>
                </a:solidFill>
                <a:effectLst/>
                <a:latin typeface="Arial" panose="020B0604020202020204" pitchFamily="34" charset="0"/>
              </a:rPr>
              <a:t>your</a:t>
            </a:r>
            <a:r>
              <a:rPr kumimoji="0" lang="ca-ES" altLang="ca-ES" sz="1600" b="0" i="0" u="none" strike="noStrike" cap="none" normalizeH="0" baseline="0" dirty="0">
                <a:ln>
                  <a:noFill/>
                </a:ln>
                <a:solidFill>
                  <a:schemeClr val="tx1"/>
                </a:solidFill>
                <a:effectLst/>
                <a:latin typeface="Arial" panose="020B0604020202020204" pitchFamily="34" charset="0"/>
              </a:rPr>
              <a:t> UPC </a:t>
            </a:r>
            <a:r>
              <a:rPr kumimoji="0" lang="ca-ES" altLang="ca-ES" sz="1600" b="0" i="0" u="none" strike="noStrike" cap="none" normalizeH="0" baseline="0" dirty="0" err="1">
                <a:ln>
                  <a:noFill/>
                </a:ln>
                <a:solidFill>
                  <a:schemeClr val="tx1"/>
                </a:solidFill>
                <a:effectLst/>
                <a:latin typeface="Arial" panose="020B0604020202020204" pitchFamily="34" charset="0"/>
              </a:rPr>
              <a:t>stay</a:t>
            </a:r>
            <a:r>
              <a:rPr kumimoji="0" lang="ca-ES" altLang="ca-ES" sz="1600" b="0" i="0" u="none" strike="noStrike" cap="none" normalizeH="0" baseline="0" dirty="0">
                <a:ln>
                  <a:noFill/>
                </a:ln>
                <a:solidFill>
                  <a:schemeClr val="tx1"/>
                </a:solidFill>
                <a:effectLst/>
                <a:latin typeface="Arial" panose="020B0604020202020204" pitchFamily="34" charset="0"/>
              </a:rPr>
              <a:t>:</a:t>
            </a:r>
          </a:p>
          <a:p>
            <a:pPr lvl="0" eaLnBrk="0" fontAlgn="base" hangingPunct="0">
              <a:spcBef>
                <a:spcPct val="0"/>
              </a:spcBef>
              <a:spcAft>
                <a:spcPct val="0"/>
              </a:spcAft>
            </a:pPr>
            <a:r>
              <a:rPr lang="ca-ES" altLang="ca-ES" dirty="0">
                <a:latin typeface="Arial" panose="020B0604020202020204" pitchFamily="34" charset="0"/>
                <a:hlinkClick r:id="rId8"/>
              </a:rPr>
              <a:t>https://www.upc.edu/en/the-upc/institutional-publications/guiaacollida_upc_eng.pdf</a:t>
            </a:r>
            <a:endParaRPr lang="ca-ES" altLang="ca-ES" dirty="0">
              <a:latin typeface="Arial" panose="020B0604020202020204" pitchFamily="34" charset="0"/>
            </a:endParaRPr>
          </a:p>
          <a:p>
            <a:pPr lvl="0" eaLnBrk="0" fontAlgn="base" hangingPunct="0">
              <a:spcBef>
                <a:spcPct val="0"/>
              </a:spcBef>
              <a:spcAft>
                <a:spcPct val="0"/>
              </a:spcAft>
            </a:pP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96088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77421" y="1"/>
            <a:ext cx="12214746" cy="1690688"/>
          </a:xfrm>
        </p:spPr>
        <p:txBody>
          <a:bodyPr/>
          <a:lstStyle/>
          <a:p>
            <a:pPr algn="ctr"/>
            <a:r>
              <a:rPr lang="en-US" dirty="0">
                <a:hlinkClick r:id="rId2"/>
              </a:rPr>
              <a:t>Orientation Week for UPC "International students" . Do not miss it!</a:t>
            </a:r>
            <a:endParaRPr lang="en-AU" dirty="0"/>
          </a:p>
        </p:txBody>
      </p:sp>
      <p:sp>
        <p:nvSpPr>
          <p:cNvPr id="5" name="Rectangle 4"/>
          <p:cNvSpPr/>
          <p:nvPr/>
        </p:nvSpPr>
        <p:spPr>
          <a:xfrm>
            <a:off x="9185371" y="4119600"/>
            <a:ext cx="2879677" cy="1754326"/>
          </a:xfrm>
          <a:prstGeom prst="rect">
            <a:avLst/>
          </a:prstGeom>
        </p:spPr>
        <p:txBody>
          <a:bodyPr wrap="square">
            <a:spAutoFit/>
          </a:bodyPr>
          <a:lstStyle/>
          <a:p>
            <a:r>
              <a:rPr lang="en-CA" dirty="0">
                <a:latin typeface="verdana" panose="020B0604030504040204" pitchFamily="34" charset="0"/>
              </a:rPr>
              <a:t>The OMI Office will send you an e-mail to inform you how to register to the Orientation Week</a:t>
            </a:r>
          </a:p>
          <a:p>
            <a:r>
              <a:rPr lang="en-CA" dirty="0">
                <a:latin typeface="verdana" panose="020B0604030504040204" pitchFamily="34" charset="0"/>
              </a:rPr>
              <a:t>Pls</a:t>
            </a:r>
            <a:endParaRPr lang="en-CA" dirty="0">
              <a:effectLst/>
              <a:latin typeface="verdana" panose="020B0604030504040204" pitchFamily="34" charset="0"/>
            </a:endParaRPr>
          </a:p>
        </p:txBody>
      </p:sp>
      <p:pic>
        <p:nvPicPr>
          <p:cNvPr id="6" name="Imatge 5"/>
          <p:cNvPicPr>
            <a:picLocks noChangeAspect="1"/>
          </p:cNvPicPr>
          <p:nvPr/>
        </p:nvPicPr>
        <p:blipFill>
          <a:blip r:embed="rId3"/>
          <a:stretch>
            <a:fillRect/>
          </a:stretch>
        </p:blipFill>
        <p:spPr>
          <a:xfrm>
            <a:off x="9185371" y="1459147"/>
            <a:ext cx="2457450" cy="1866900"/>
          </a:xfrm>
          <a:prstGeom prst="rect">
            <a:avLst/>
          </a:prstGeom>
        </p:spPr>
      </p:pic>
      <p:pic>
        <p:nvPicPr>
          <p:cNvPr id="3" name="Imatge 2">
            <a:extLst>
              <a:ext uri="{FF2B5EF4-FFF2-40B4-BE49-F238E27FC236}">
                <a16:creationId xmlns:a16="http://schemas.microsoft.com/office/drawing/2014/main" id="{ADF8DE82-FB18-4D94-A4FA-4B194297A5CA}"/>
              </a:ext>
            </a:extLst>
          </p:cNvPr>
          <p:cNvPicPr>
            <a:picLocks noChangeAspect="1"/>
          </p:cNvPicPr>
          <p:nvPr/>
        </p:nvPicPr>
        <p:blipFill>
          <a:blip r:embed="rId4"/>
          <a:stretch>
            <a:fillRect/>
          </a:stretch>
        </p:blipFill>
        <p:spPr>
          <a:xfrm>
            <a:off x="153187" y="1609847"/>
            <a:ext cx="8986452" cy="4257920"/>
          </a:xfrm>
          <a:prstGeom prst="rect">
            <a:avLst/>
          </a:prstGeom>
        </p:spPr>
      </p:pic>
    </p:spTree>
    <p:extLst>
      <p:ext uri="{BB962C8B-B14F-4D97-AF65-F5344CB8AC3E}">
        <p14:creationId xmlns:p14="http://schemas.microsoft.com/office/powerpoint/2010/main" val="2082552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8489" y="53825"/>
            <a:ext cx="12203084" cy="6804175"/>
          </a:xfrm>
          <a:prstGeom prst="rect">
            <a:avLst/>
          </a:prstGeom>
        </p:spPr>
      </p:pic>
      <p:sp>
        <p:nvSpPr>
          <p:cNvPr id="7" name="Rectangle 2"/>
          <p:cNvSpPr>
            <a:spLocks noChangeArrowheads="1"/>
          </p:cNvSpPr>
          <p:nvPr/>
        </p:nvSpPr>
        <p:spPr bwMode="auto">
          <a:xfrm rot="5400000">
            <a:off x="5723278" y="-5718982"/>
            <a:ext cx="745445" cy="12192001"/>
          </a:xfrm>
          <a:prstGeom prst="rect">
            <a:avLst/>
          </a:prstGeom>
          <a:solidFill>
            <a:schemeClr val="accent2"/>
          </a:solidFill>
          <a:ln w="12700">
            <a:noFill/>
            <a:miter lim="800000"/>
            <a:headEnd/>
            <a:tailEnd/>
          </a:ln>
        </p:spPr>
        <p:txBody>
          <a:bodyPr rot="10800000" vert="eaVert" wrap="none" anchor="ctr"/>
          <a:lstStyle/>
          <a:p>
            <a:r>
              <a:rPr lang="en-US" sz="5400" dirty="0"/>
              <a:t>POLICE requirements TIE card</a:t>
            </a:r>
            <a:endParaRPr lang="en-US" sz="5400" dirty="0">
              <a:latin typeface="Arial" panose="020B0604020202020204" pitchFamily="34" charset="0"/>
              <a:cs typeface="Arial" panose="020B0604020202020204" pitchFamily="34" charset="0"/>
            </a:endParaRPr>
          </a:p>
        </p:txBody>
      </p:sp>
      <p:sp>
        <p:nvSpPr>
          <p:cNvPr id="17" name="Rectángulo 16"/>
          <p:cNvSpPr/>
          <p:nvPr/>
        </p:nvSpPr>
        <p:spPr>
          <a:xfrm>
            <a:off x="432596" y="2636021"/>
            <a:ext cx="8305494" cy="3170099"/>
          </a:xfrm>
          <a:prstGeom prst="rect">
            <a:avLst/>
          </a:prstGeom>
        </p:spPr>
        <p:txBody>
          <a:bodyPr wrap="square">
            <a:spAutoFit/>
          </a:bodyPr>
          <a:lstStyle/>
          <a:p>
            <a:r>
              <a:rPr lang="en-US" dirty="0">
                <a:solidFill>
                  <a:prstClr val="black"/>
                </a:solidFill>
              </a:rPr>
              <a:t>For the TIE , two documents from the university are required to hand to the POLICE once you have an appointment :</a:t>
            </a:r>
          </a:p>
          <a:p>
            <a:endParaRPr lang="en-US" dirty="0">
              <a:solidFill>
                <a:prstClr val="black"/>
              </a:solidFill>
            </a:endParaRPr>
          </a:p>
          <a:p>
            <a:r>
              <a:rPr lang="en-US" dirty="0">
                <a:solidFill>
                  <a:prstClr val="black"/>
                </a:solidFill>
              </a:rPr>
              <a:t>Both documents available from your E-SECRETARIA, please </a:t>
            </a:r>
            <a:r>
              <a:rPr lang="it-IT" b="1" dirty="0"/>
              <a:t>request them from e-secretaria : </a:t>
            </a:r>
            <a:endParaRPr lang="en-US" dirty="0">
              <a:solidFill>
                <a:prstClr val="black"/>
              </a:solidFill>
            </a:endParaRPr>
          </a:p>
          <a:p>
            <a:endParaRPr lang="en-US" dirty="0">
              <a:solidFill>
                <a:prstClr val="black"/>
              </a:solidFill>
            </a:endParaRPr>
          </a:p>
          <a:p>
            <a:pPr marL="285750" indent="-285750">
              <a:buFont typeface="Wingdings" panose="05000000000000000000" pitchFamily="2" charset="2"/>
              <a:buChar char="ü"/>
            </a:pPr>
            <a:r>
              <a:rPr lang="en-US" dirty="0">
                <a:solidFill>
                  <a:prstClr val="black"/>
                </a:solidFill>
              </a:rPr>
              <a:t> A registration certificate (download the PDF  yourself  from your E-SECRETARIA: “Forms and payments” &gt; view form)</a:t>
            </a:r>
          </a:p>
          <a:p>
            <a:endParaRPr lang="en-US" dirty="0">
              <a:solidFill>
                <a:prstClr val="black"/>
              </a:solidFill>
            </a:endParaRPr>
          </a:p>
          <a:p>
            <a:pPr marL="285750" indent="-285750">
              <a:buFont typeface="Wingdings" panose="05000000000000000000" pitchFamily="2" charset="2"/>
              <a:buChar char="ü"/>
            </a:pPr>
            <a:r>
              <a:rPr lang="en-US" dirty="0">
                <a:solidFill>
                  <a:prstClr val="black"/>
                </a:solidFill>
              </a:rPr>
              <a:t>Request a “Certificates” &gt; “Apply for a certificate” &gt; “certificate type: others” &gt; “</a:t>
            </a:r>
            <a:r>
              <a:rPr lang="en-CA" dirty="0">
                <a:solidFill>
                  <a:prstClr val="black"/>
                </a:solidFill>
              </a:rPr>
              <a:t>Official academic Transcript for the obtainment of the NIE</a:t>
            </a:r>
            <a:r>
              <a:rPr lang="ca-ES" dirty="0">
                <a:solidFill>
                  <a:prstClr val="black"/>
                </a:solidFill>
              </a:rPr>
              <a:t>” </a:t>
            </a:r>
            <a:r>
              <a:rPr lang="en-US" sz="2000" dirty="0"/>
              <a:t>digitally  signed</a:t>
            </a:r>
            <a:endParaRPr lang="ca-ES" altLang="ca-ES" dirty="0">
              <a:solidFill>
                <a:prstClr val="black"/>
              </a:solidFill>
              <a:latin typeface="Arial" panose="020B0604020202020204" pitchFamily="34" charset="0"/>
            </a:endParaRPr>
          </a:p>
        </p:txBody>
      </p:sp>
      <p:pic>
        <p:nvPicPr>
          <p:cNvPr id="4" name="Imagen 3"/>
          <p:cNvPicPr>
            <a:picLocks noChangeAspect="1"/>
          </p:cNvPicPr>
          <p:nvPr/>
        </p:nvPicPr>
        <p:blipFill>
          <a:blip r:embed="rId3"/>
          <a:stretch>
            <a:fillRect/>
          </a:stretch>
        </p:blipFill>
        <p:spPr>
          <a:xfrm>
            <a:off x="8433439" y="5398984"/>
            <a:ext cx="1258579" cy="185694"/>
          </a:xfrm>
          <a:prstGeom prst="rect">
            <a:avLst/>
          </a:prstGeom>
        </p:spPr>
      </p:pic>
      <p:pic>
        <p:nvPicPr>
          <p:cNvPr id="2" name="Imagen 1"/>
          <p:cNvPicPr>
            <a:picLocks noChangeAspect="1"/>
          </p:cNvPicPr>
          <p:nvPr/>
        </p:nvPicPr>
        <p:blipFill rotWithShape="1">
          <a:blip r:embed="rId4"/>
          <a:srcRect t="454" r="70"/>
          <a:stretch/>
        </p:blipFill>
        <p:spPr>
          <a:xfrm rot="4101625">
            <a:off x="8239442" y="1180782"/>
            <a:ext cx="4181893" cy="2699301"/>
          </a:xfrm>
          <a:prstGeom prst="rect">
            <a:avLst/>
          </a:prstGeom>
        </p:spPr>
      </p:pic>
      <p:pic>
        <p:nvPicPr>
          <p:cNvPr id="8" name="Imatge 7"/>
          <p:cNvPicPr>
            <a:picLocks noChangeAspect="1"/>
          </p:cNvPicPr>
          <p:nvPr/>
        </p:nvPicPr>
        <p:blipFill>
          <a:blip r:embed="rId5"/>
          <a:stretch>
            <a:fillRect/>
          </a:stretch>
        </p:blipFill>
        <p:spPr>
          <a:xfrm>
            <a:off x="161114" y="1010448"/>
            <a:ext cx="2725148" cy="1414395"/>
          </a:xfrm>
          <a:prstGeom prst="rect">
            <a:avLst/>
          </a:prstGeom>
        </p:spPr>
      </p:pic>
    </p:spTree>
    <p:extLst>
      <p:ext uri="{BB962C8B-B14F-4D97-AF65-F5344CB8AC3E}">
        <p14:creationId xmlns:p14="http://schemas.microsoft.com/office/powerpoint/2010/main" val="2489546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000000">
                  <a:alpha val="0"/>
                </a:srgbClr>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7077" y="-29225"/>
            <a:ext cx="12203084" cy="6804175"/>
          </a:xfrm>
          <a:prstGeom prst="rect">
            <a:avLst/>
          </a:prstGeom>
        </p:spPr>
      </p:pic>
      <p:sp>
        <p:nvSpPr>
          <p:cNvPr id="4"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s-ES" sz="5400" dirty="0">
                <a:latin typeface="Arial" panose="020B0604020202020204" pitchFamily="34" charset="0"/>
                <a:cs typeface="Arial" panose="020B0604020202020204" pitchFamily="34" charset="0"/>
              </a:rPr>
              <a:t> </a:t>
            </a:r>
          </a:p>
          <a:p>
            <a:pPr algn="ctr"/>
            <a:r>
              <a:rPr lang="es-ES" sz="5400" dirty="0">
                <a:latin typeface="Arial" panose="020B0604020202020204" pitchFamily="34" charset="0"/>
                <a:cs typeface="Arial" panose="020B0604020202020204" pitchFamily="34" charset="0"/>
              </a:rPr>
              <a:t>OMI-</a:t>
            </a:r>
            <a:r>
              <a:rPr lang="ca-ES" sz="5400" b="1" dirty="0"/>
              <a:t>International </a:t>
            </a:r>
            <a:r>
              <a:rPr lang="ca-ES" sz="5400" b="1" dirty="0" err="1"/>
              <a:t>Students</a:t>
            </a:r>
            <a:r>
              <a:rPr lang="ca-ES" sz="5400" b="1" dirty="0"/>
              <a:t> Office </a:t>
            </a:r>
          </a:p>
          <a:p>
            <a:r>
              <a:rPr lang="es-ES" sz="5400" dirty="0">
                <a:latin typeface="Arial" panose="020B0604020202020204" pitchFamily="34" charset="0"/>
                <a:cs typeface="Arial" panose="020B0604020202020204" pitchFamily="34" charset="0"/>
              </a:rPr>
              <a:t> </a:t>
            </a:r>
            <a:endParaRPr lang="ca-ES" sz="5400" dirty="0">
              <a:latin typeface="Arial" panose="020B0604020202020204" pitchFamily="34" charset="0"/>
              <a:cs typeface="Arial" panose="020B0604020202020204" pitchFamily="34" charset="0"/>
            </a:endParaRPr>
          </a:p>
        </p:txBody>
      </p:sp>
      <p:sp>
        <p:nvSpPr>
          <p:cNvPr id="7" name="Título 1"/>
          <p:cNvSpPr txBox="1">
            <a:spLocks/>
          </p:cNvSpPr>
          <p:nvPr/>
        </p:nvSpPr>
        <p:spPr>
          <a:xfrm>
            <a:off x="3081867" y="4903383"/>
            <a:ext cx="7653866" cy="99509"/>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spcBef>
                <a:spcPts val="1000"/>
              </a:spcBef>
              <a:buFont typeface="Wingdings" panose="05000000000000000000" pitchFamily="2" charset="2"/>
              <a:buChar char="Ø"/>
            </a:pPr>
            <a:r>
              <a:rPr lang="en-US" sz="1100" dirty="0"/>
              <a:t>For any question or doubt, please do not hesitate to contact International Students Office (OMI)</a:t>
            </a:r>
            <a:endParaRPr lang="ca-ES" sz="1100" dirty="0">
              <a:latin typeface="+mn-lt"/>
              <a:ea typeface="+mn-ea"/>
              <a:cs typeface="+mn-cs"/>
            </a:endParaRPr>
          </a:p>
        </p:txBody>
      </p:sp>
      <p:pic>
        <p:nvPicPr>
          <p:cNvPr id="8" name="Imagen 7"/>
          <p:cNvPicPr>
            <a:picLocks noChangeAspect="1"/>
          </p:cNvPicPr>
          <p:nvPr/>
        </p:nvPicPr>
        <p:blipFill>
          <a:blip r:embed="rId3"/>
          <a:stretch>
            <a:fillRect/>
          </a:stretch>
        </p:blipFill>
        <p:spPr>
          <a:xfrm>
            <a:off x="7367456" y="1864033"/>
            <a:ext cx="1194654" cy="166309"/>
          </a:xfrm>
          <a:prstGeom prst="rect">
            <a:avLst/>
          </a:prstGeom>
        </p:spPr>
      </p:pic>
      <p:pic>
        <p:nvPicPr>
          <p:cNvPr id="9" name="Imagen 8"/>
          <p:cNvPicPr>
            <a:picLocks noChangeAspect="1"/>
          </p:cNvPicPr>
          <p:nvPr/>
        </p:nvPicPr>
        <p:blipFill>
          <a:blip r:embed="rId4"/>
          <a:stretch>
            <a:fillRect/>
          </a:stretch>
        </p:blipFill>
        <p:spPr>
          <a:xfrm>
            <a:off x="5498540" y="3346697"/>
            <a:ext cx="1194920" cy="164606"/>
          </a:xfrm>
          <a:prstGeom prst="rect">
            <a:avLst/>
          </a:prstGeom>
        </p:spPr>
      </p:pic>
      <p:pic>
        <p:nvPicPr>
          <p:cNvPr id="10" name="Imagen 9"/>
          <p:cNvPicPr>
            <a:picLocks noChangeAspect="1"/>
          </p:cNvPicPr>
          <p:nvPr/>
        </p:nvPicPr>
        <p:blipFill>
          <a:blip r:embed="rId4"/>
          <a:stretch>
            <a:fillRect/>
          </a:stretch>
        </p:blipFill>
        <p:spPr>
          <a:xfrm>
            <a:off x="5384933" y="2924280"/>
            <a:ext cx="1090682" cy="150246"/>
          </a:xfrm>
          <a:prstGeom prst="rect">
            <a:avLst/>
          </a:prstGeom>
        </p:spPr>
      </p:pic>
      <p:pic>
        <p:nvPicPr>
          <p:cNvPr id="11" name="Imagen 10"/>
          <p:cNvPicPr>
            <a:picLocks noChangeAspect="1"/>
          </p:cNvPicPr>
          <p:nvPr/>
        </p:nvPicPr>
        <p:blipFill>
          <a:blip r:embed="rId4"/>
          <a:stretch>
            <a:fillRect/>
          </a:stretch>
        </p:blipFill>
        <p:spPr>
          <a:xfrm>
            <a:off x="2799675" y="2914500"/>
            <a:ext cx="1173809" cy="161698"/>
          </a:xfrm>
          <a:prstGeom prst="rect">
            <a:avLst/>
          </a:prstGeom>
        </p:spPr>
      </p:pic>
      <p:pic>
        <p:nvPicPr>
          <p:cNvPr id="12" name="Imagen 11"/>
          <p:cNvPicPr>
            <a:picLocks noChangeAspect="1"/>
          </p:cNvPicPr>
          <p:nvPr/>
        </p:nvPicPr>
        <p:blipFill>
          <a:blip r:embed="rId4"/>
          <a:stretch>
            <a:fillRect/>
          </a:stretch>
        </p:blipFill>
        <p:spPr>
          <a:xfrm>
            <a:off x="2666671" y="3627165"/>
            <a:ext cx="1194920" cy="164606"/>
          </a:xfrm>
          <a:prstGeom prst="rect">
            <a:avLst/>
          </a:prstGeom>
        </p:spPr>
      </p:pic>
      <p:pic>
        <p:nvPicPr>
          <p:cNvPr id="13" name="Imagen 12"/>
          <p:cNvPicPr>
            <a:picLocks noChangeAspect="1"/>
          </p:cNvPicPr>
          <p:nvPr/>
        </p:nvPicPr>
        <p:blipFill>
          <a:blip r:embed="rId4"/>
          <a:stretch>
            <a:fillRect/>
          </a:stretch>
        </p:blipFill>
        <p:spPr>
          <a:xfrm>
            <a:off x="4349669" y="4938529"/>
            <a:ext cx="1194920" cy="164606"/>
          </a:xfrm>
          <a:prstGeom prst="rect">
            <a:avLst/>
          </a:prstGeom>
        </p:spPr>
      </p:pic>
      <p:pic>
        <p:nvPicPr>
          <p:cNvPr id="2" name="Imagen 1"/>
          <p:cNvPicPr>
            <a:picLocks noChangeAspect="1"/>
          </p:cNvPicPr>
          <p:nvPr/>
        </p:nvPicPr>
        <p:blipFill>
          <a:blip r:embed="rId5"/>
          <a:stretch>
            <a:fillRect/>
          </a:stretch>
        </p:blipFill>
        <p:spPr>
          <a:xfrm>
            <a:off x="4626978" y="757972"/>
            <a:ext cx="7481699" cy="5902992"/>
          </a:xfrm>
          <a:prstGeom prst="rect">
            <a:avLst/>
          </a:prstGeom>
        </p:spPr>
      </p:pic>
      <p:sp>
        <p:nvSpPr>
          <p:cNvPr id="3" name="Rectángulo 2">
            <a:extLst>
              <a:ext uri="{FF2B5EF4-FFF2-40B4-BE49-F238E27FC236}">
                <a16:creationId xmlns:a16="http://schemas.microsoft.com/office/drawing/2014/main" id="{D41723C5-DA25-4227-82B0-F5A8B6D43953}"/>
              </a:ext>
            </a:extLst>
          </p:cNvPr>
          <p:cNvSpPr/>
          <p:nvPr/>
        </p:nvSpPr>
        <p:spPr>
          <a:xfrm>
            <a:off x="218902" y="950867"/>
            <a:ext cx="6323213" cy="5786199"/>
          </a:xfrm>
          <a:prstGeom prst="rect">
            <a:avLst/>
          </a:prstGeom>
        </p:spPr>
        <p:txBody>
          <a:bodyPr wrap="square">
            <a:spAutoFit/>
          </a:bodyPr>
          <a:lstStyle/>
          <a:p>
            <a:r>
              <a:rPr lang="ca-ES" b="1" dirty="0"/>
              <a:t>International </a:t>
            </a:r>
            <a:r>
              <a:rPr lang="ca-ES" b="1" dirty="0" err="1"/>
              <a:t>Students</a:t>
            </a:r>
            <a:r>
              <a:rPr lang="ca-ES" b="1" dirty="0"/>
              <a:t> Office </a:t>
            </a:r>
          </a:p>
          <a:p>
            <a:br>
              <a:rPr lang="ca-ES" b="1" dirty="0"/>
            </a:br>
            <a:r>
              <a:rPr lang="ca-ES" sz="1400" b="1" dirty="0">
                <a:hlinkClick r:id="rId6"/>
              </a:rPr>
              <a:t>https://www.upc.edu/sri/en/bureau/where-we-are</a:t>
            </a:r>
            <a:endParaRPr lang="ca-ES" sz="1400" b="1" dirty="0"/>
          </a:p>
          <a:p>
            <a:endParaRPr lang="ca-ES" sz="1400" dirty="0"/>
          </a:p>
          <a:p>
            <a:r>
              <a:rPr lang="ca-ES" dirty="0"/>
              <a:t>c. Jordi Girona, 1-3 Edifici C-3, </a:t>
            </a:r>
          </a:p>
          <a:p>
            <a:r>
              <a:rPr lang="ca-ES" dirty="0"/>
              <a:t>Telecos </a:t>
            </a:r>
            <a:r>
              <a:rPr lang="ca-ES" dirty="0" err="1"/>
              <a:t>Square</a:t>
            </a:r>
            <a:br>
              <a:rPr lang="ca-ES" dirty="0"/>
            </a:br>
            <a:r>
              <a:rPr lang="ca-ES" dirty="0"/>
              <a:t>CAMPUS NORD</a:t>
            </a:r>
            <a:br>
              <a:rPr lang="ca-ES" dirty="0"/>
            </a:br>
            <a:r>
              <a:rPr lang="ca-ES" dirty="0"/>
              <a:t>Tel: +34 93 401 69 37</a:t>
            </a:r>
            <a:br>
              <a:rPr lang="ca-ES" dirty="0"/>
            </a:br>
            <a:r>
              <a:rPr lang="ca-ES" dirty="0"/>
              <a:t>Fax: +34 93 401 74 02</a:t>
            </a:r>
          </a:p>
          <a:p>
            <a:endParaRPr lang="ca-ES" dirty="0"/>
          </a:p>
          <a:p>
            <a:endParaRPr lang="ca-ES" dirty="0"/>
          </a:p>
          <a:p>
            <a:br>
              <a:rPr lang="ca-ES" dirty="0"/>
            </a:br>
            <a:r>
              <a:rPr lang="ca-ES" dirty="0"/>
              <a:t>E-mail: </a:t>
            </a:r>
            <a:r>
              <a:rPr lang="ca-ES" dirty="0">
                <a:hlinkClick r:id="rId7"/>
              </a:rPr>
              <a:t>oficina.mobilitat.internacional@upc.edu</a:t>
            </a:r>
            <a:endParaRPr lang="ca-ES" dirty="0"/>
          </a:p>
          <a:p>
            <a:br>
              <a:rPr lang="ca-ES" dirty="0"/>
            </a:br>
            <a:r>
              <a:rPr lang="en-US" dirty="0"/>
              <a:t>Office hours ( please check their site for the COVID restrictions)</a:t>
            </a:r>
            <a:br>
              <a:rPr lang="en-US" dirty="0"/>
            </a:br>
            <a:endParaRPr lang="en-US" dirty="0"/>
          </a:p>
          <a:p>
            <a:r>
              <a:rPr lang="en-US" dirty="0"/>
              <a:t>Mornings: From Monday to Friday, </a:t>
            </a:r>
          </a:p>
          <a:p>
            <a:r>
              <a:rPr lang="en-US" dirty="0"/>
              <a:t>from 10:30 a.m. to 1 p.m.</a:t>
            </a:r>
            <a:br>
              <a:rPr lang="en-US" dirty="0"/>
            </a:br>
            <a:r>
              <a:rPr lang="en-US" dirty="0"/>
              <a:t>Afternoons: Tuesday afternoon</a:t>
            </a:r>
          </a:p>
          <a:p>
            <a:r>
              <a:rPr lang="en-US" dirty="0"/>
              <a:t> from 3 p.m. to 5 p.m.</a:t>
            </a:r>
          </a:p>
          <a:p>
            <a:r>
              <a:rPr lang="en-US" dirty="0">
                <a:hlinkClick r:id="rId8"/>
              </a:rPr>
              <a:t>Map</a:t>
            </a:r>
            <a:endParaRPr lang="en-US" dirty="0"/>
          </a:p>
        </p:txBody>
      </p:sp>
    </p:spTree>
    <p:extLst>
      <p:ext uri="{BB962C8B-B14F-4D97-AF65-F5344CB8AC3E}">
        <p14:creationId xmlns:p14="http://schemas.microsoft.com/office/powerpoint/2010/main" val="213843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idor de contingut 3">
            <a:extLst>
              <a:ext uri="{FF2B5EF4-FFF2-40B4-BE49-F238E27FC236}">
                <a16:creationId xmlns:a16="http://schemas.microsoft.com/office/drawing/2014/main" id="{947BB568-DBB5-4FCA-ACA8-06CBE5545867}"/>
              </a:ext>
            </a:extLst>
          </p:cNvPr>
          <p:cNvPicPr>
            <a:picLocks noGrp="1" noChangeAspect="1"/>
          </p:cNvPicPr>
          <p:nvPr>
            <p:ph idx="1"/>
          </p:nvPr>
        </p:nvPicPr>
        <p:blipFill>
          <a:blip r:embed="rId2"/>
          <a:stretch>
            <a:fillRect/>
          </a:stretch>
        </p:blipFill>
        <p:spPr>
          <a:xfrm>
            <a:off x="-72031" y="-1"/>
            <a:ext cx="12264031" cy="6898517"/>
          </a:xfrm>
          <a:prstGeom prst="rect">
            <a:avLst/>
          </a:prstGeom>
        </p:spPr>
      </p:pic>
      <p:sp>
        <p:nvSpPr>
          <p:cNvPr id="2" name="Títol 1">
            <a:extLst>
              <a:ext uri="{FF2B5EF4-FFF2-40B4-BE49-F238E27FC236}">
                <a16:creationId xmlns:a16="http://schemas.microsoft.com/office/drawing/2014/main" id="{E1F72E66-5C1F-43FE-96CD-82449450741B}"/>
              </a:ext>
            </a:extLst>
          </p:cNvPr>
          <p:cNvSpPr>
            <a:spLocks noGrp="1"/>
          </p:cNvSpPr>
          <p:nvPr>
            <p:ph type="title"/>
          </p:nvPr>
        </p:nvSpPr>
        <p:spPr>
          <a:xfrm>
            <a:off x="808446" y="6098662"/>
            <a:ext cx="8061959" cy="530738"/>
          </a:xfrm>
        </p:spPr>
        <p:txBody>
          <a:bodyPr>
            <a:normAutofit fontScale="90000"/>
          </a:bodyPr>
          <a:lstStyle/>
          <a:p>
            <a:r>
              <a:rPr lang="en-CA" dirty="0">
                <a:solidFill>
                  <a:schemeClr val="bg1"/>
                </a:solidFill>
              </a:rPr>
              <a:t>Please contact us : 93-4016750</a:t>
            </a:r>
            <a:br>
              <a:rPr lang="en-CA" dirty="0">
                <a:solidFill>
                  <a:schemeClr val="bg1"/>
                </a:solidFill>
              </a:rPr>
            </a:br>
            <a:r>
              <a:rPr lang="en-CA" dirty="0">
                <a:solidFill>
                  <a:schemeClr val="bg1"/>
                </a:solidFill>
                <a:hlinkClick r:id="rId3"/>
              </a:rPr>
              <a:t>masters.etsetb@upc.edu</a:t>
            </a:r>
            <a:br>
              <a:rPr lang="en-CA" dirty="0">
                <a:solidFill>
                  <a:schemeClr val="bg1"/>
                </a:solidFill>
              </a:rPr>
            </a:br>
            <a:br>
              <a:rPr lang="en-CA" dirty="0">
                <a:solidFill>
                  <a:schemeClr val="bg1"/>
                </a:solidFill>
              </a:rPr>
            </a:br>
            <a:endParaRPr lang="en-CA" dirty="0">
              <a:solidFill>
                <a:schemeClr val="bg1"/>
              </a:solidFill>
            </a:endParaRPr>
          </a:p>
        </p:txBody>
      </p:sp>
    </p:spTree>
    <p:extLst>
      <p:ext uri="{BB962C8B-B14F-4D97-AF65-F5344CB8AC3E}">
        <p14:creationId xmlns:p14="http://schemas.microsoft.com/office/powerpoint/2010/main" val="410700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8740FE7-B14A-4FB7-846D-9F90CFEBDF54}"/>
              </a:ext>
            </a:extLst>
          </p:cNvPr>
          <p:cNvSpPr/>
          <p:nvPr/>
        </p:nvSpPr>
        <p:spPr>
          <a:xfrm>
            <a:off x="390801" y="6211669"/>
            <a:ext cx="11801199" cy="369332"/>
          </a:xfrm>
          <a:prstGeom prst="rect">
            <a:avLst/>
          </a:prstGeom>
        </p:spPr>
        <p:txBody>
          <a:bodyPr wrap="square">
            <a:spAutoFit/>
          </a:bodyPr>
          <a:lstStyle/>
          <a:p>
            <a:endParaRPr lang="es-ES" dirty="0"/>
          </a:p>
        </p:txBody>
      </p:sp>
      <p:sp>
        <p:nvSpPr>
          <p:cNvPr id="7" name="CuadroTexto 6"/>
          <p:cNvSpPr txBox="1"/>
          <p:nvPr/>
        </p:nvSpPr>
        <p:spPr>
          <a:xfrm>
            <a:off x="8305799" y="1647825"/>
            <a:ext cx="1552575" cy="390525"/>
          </a:xfrm>
          <a:prstGeom prst="rect">
            <a:avLst/>
          </a:prstGeom>
          <a:solidFill>
            <a:schemeClr val="bg1"/>
          </a:solidFill>
        </p:spPr>
        <p:txBody>
          <a:bodyPr wrap="square" rtlCol="0">
            <a:spAutoFit/>
          </a:bodyPr>
          <a:lstStyle/>
          <a:p>
            <a:endParaRPr lang="ca-ES" dirty="0"/>
          </a:p>
        </p:txBody>
      </p:sp>
      <p:sp>
        <p:nvSpPr>
          <p:cNvPr id="8" name="Rectangle 2"/>
          <p:cNvSpPr>
            <a:spLocks noChangeArrowheads="1"/>
          </p:cNvSpPr>
          <p:nvPr/>
        </p:nvSpPr>
        <p:spPr bwMode="auto">
          <a:xfrm rot="5400000">
            <a:off x="5723277" y="-5723278"/>
            <a:ext cx="745445" cy="12192001"/>
          </a:xfrm>
          <a:prstGeom prst="rect">
            <a:avLst/>
          </a:prstGeom>
          <a:solidFill>
            <a:schemeClr val="accent2"/>
          </a:solidFill>
          <a:ln w="12700">
            <a:noFill/>
            <a:miter lim="800000"/>
            <a:headEnd/>
            <a:tailEnd/>
          </a:ln>
        </p:spPr>
        <p:txBody>
          <a:bodyPr rot="10800000" vert="eaVert" wrap="none" anchor="ctr"/>
          <a:lstStyle/>
          <a:p>
            <a:r>
              <a:rPr lang="en-US" sz="3600" dirty="0">
                <a:cs typeface="Arial" panose="020B0604020202020204" pitchFamily="34" charset="0"/>
              </a:rPr>
              <a:t>Welcome and ACADEMIC Presentation</a:t>
            </a:r>
            <a:r>
              <a:rPr lang="en-US" sz="4000" dirty="0">
                <a:cs typeface="Arial" panose="020B0604020202020204" pitchFamily="34" charset="0"/>
              </a:rPr>
              <a:t>: MET &amp; MATT</a:t>
            </a:r>
            <a:endParaRPr lang="ca-ES" sz="4000" dirty="0">
              <a:latin typeface="Arial" panose="020B0604020202020204" pitchFamily="34" charset="0"/>
              <a:cs typeface="Arial" panose="020B0604020202020204" pitchFamily="34" charset="0"/>
            </a:endParaRPr>
          </a:p>
        </p:txBody>
      </p:sp>
      <p:sp>
        <p:nvSpPr>
          <p:cNvPr id="6" name="QuadreDeText 5"/>
          <p:cNvSpPr txBox="1"/>
          <p:nvPr/>
        </p:nvSpPr>
        <p:spPr>
          <a:xfrm>
            <a:off x="596506" y="1012206"/>
            <a:ext cx="8951114" cy="954107"/>
          </a:xfrm>
          <a:prstGeom prst="rect">
            <a:avLst/>
          </a:prstGeom>
          <a:noFill/>
        </p:spPr>
        <p:txBody>
          <a:bodyPr wrap="square" rtlCol="0">
            <a:spAutoFit/>
          </a:bodyPr>
          <a:lstStyle/>
          <a:p>
            <a:r>
              <a:rPr lang="en-US" dirty="0">
                <a:cs typeface="Arial" panose="020B0604020202020204" pitchFamily="34" charset="0"/>
              </a:rPr>
              <a:t>Masters' Welcome and ACADEMIC Presentation: </a:t>
            </a:r>
          </a:p>
          <a:p>
            <a:r>
              <a:rPr lang="en-GB" dirty="0">
                <a:solidFill>
                  <a:srgbClr val="FF0000"/>
                </a:solidFill>
                <a:cs typeface="Arial" panose="020B0604020202020204" pitchFamily="34" charset="0"/>
              </a:rPr>
              <a:t>Bear in mind that the master academic presentation could be some days later than the classes beginning. Please check the classes’ timetables: </a:t>
            </a:r>
            <a:r>
              <a:rPr lang="en-GB" u="sng" dirty="0">
                <a:cs typeface="Arial" panose="020B0604020202020204" pitchFamily="34" charset="0"/>
                <a:hlinkClick r:id="rId2"/>
              </a:rPr>
              <a:t>Current course (link) </a:t>
            </a:r>
            <a:endParaRPr lang="es-ES" dirty="0">
              <a:cs typeface="Arial" panose="020B0604020202020204" pitchFamily="34" charset="0"/>
            </a:endParaRPr>
          </a:p>
        </p:txBody>
      </p:sp>
      <p:sp>
        <p:nvSpPr>
          <p:cNvPr id="14" name="Rectangle 13"/>
          <p:cNvSpPr>
            <a:spLocks noChangeArrowheads="1"/>
          </p:cNvSpPr>
          <p:nvPr/>
        </p:nvSpPr>
        <p:spPr bwMode="auto">
          <a:xfrm>
            <a:off x="0" y="552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9" name="Rectangle 4">
            <a:extLst>
              <a:ext uri="{FF2B5EF4-FFF2-40B4-BE49-F238E27FC236}">
                <a16:creationId xmlns:a16="http://schemas.microsoft.com/office/drawing/2014/main" id="{DA876FB1-BC20-4592-B6F9-2C23CDF5CA70}"/>
              </a:ext>
            </a:extLst>
          </p:cNvPr>
          <p:cNvSpPr>
            <a:spLocks noChangeArrowheads="1"/>
          </p:cNvSpPr>
          <p:nvPr/>
        </p:nvSpPr>
        <p:spPr bwMode="auto">
          <a:xfrm>
            <a:off x="596506" y="2042733"/>
            <a:ext cx="9911887" cy="2772534"/>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txBody>
          <a:bodyPr vert="horz" wrap="square" lIns="0" tIns="0" rIns="0" bIns="6348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a-ES" altLang="ca-ES" b="1" i="0" u="none" strike="noStrike" cap="none" normalizeH="0" baseline="0" dirty="0" err="1">
                <a:ln>
                  <a:noFill/>
                </a:ln>
                <a:solidFill>
                  <a:srgbClr val="007BC1"/>
                </a:solidFill>
                <a:effectLst/>
                <a:latin typeface="Roboto"/>
                <a:hlinkClick r:id="rId3"/>
              </a:rPr>
              <a:t>Master's</a:t>
            </a:r>
            <a:r>
              <a:rPr kumimoji="0" lang="ca-ES" altLang="ca-ES" b="1" i="0" u="none" strike="noStrike" cap="none" normalizeH="0" baseline="0" dirty="0">
                <a:ln>
                  <a:noFill/>
                </a:ln>
                <a:solidFill>
                  <a:srgbClr val="007BC1"/>
                </a:solidFill>
                <a:effectLst/>
                <a:latin typeface="Roboto"/>
                <a:hlinkClick r:id="rId3"/>
              </a:rPr>
              <a:t> </a:t>
            </a:r>
            <a:r>
              <a:rPr kumimoji="0" lang="ca-ES" altLang="ca-ES" b="1" i="0" u="none" strike="noStrike" cap="none" normalizeH="0" baseline="0" dirty="0" err="1">
                <a:ln>
                  <a:noFill/>
                </a:ln>
                <a:solidFill>
                  <a:srgbClr val="007BC1"/>
                </a:solidFill>
                <a:effectLst/>
                <a:latin typeface="Roboto"/>
                <a:hlinkClick r:id="rId3"/>
              </a:rPr>
              <a:t>degree</a:t>
            </a:r>
            <a:r>
              <a:rPr kumimoji="0" lang="ca-ES" altLang="ca-ES" b="1" i="0" u="none" strike="noStrike" cap="none" normalizeH="0" baseline="0" dirty="0">
                <a:ln>
                  <a:noFill/>
                </a:ln>
                <a:solidFill>
                  <a:srgbClr val="007BC1"/>
                </a:solidFill>
                <a:effectLst/>
                <a:latin typeface="Roboto"/>
                <a:hlinkClick r:id="rId3"/>
              </a:rPr>
              <a:t> in </a:t>
            </a:r>
            <a:r>
              <a:rPr kumimoji="0" lang="ca-ES" altLang="ca-ES" b="1" i="0" u="none" strike="noStrike" cap="none" normalizeH="0" baseline="0" dirty="0" err="1">
                <a:ln>
                  <a:noFill/>
                </a:ln>
                <a:solidFill>
                  <a:srgbClr val="007BC1"/>
                </a:solidFill>
                <a:effectLst/>
                <a:latin typeface="Roboto"/>
                <a:hlinkClick r:id="rId3"/>
              </a:rPr>
              <a:t>Telecommunications</a:t>
            </a:r>
            <a:r>
              <a:rPr kumimoji="0" lang="ca-ES" altLang="ca-ES" b="1" i="0" u="none" strike="noStrike" cap="none" normalizeH="0" baseline="0" dirty="0">
                <a:ln>
                  <a:noFill/>
                </a:ln>
                <a:solidFill>
                  <a:srgbClr val="007BC1"/>
                </a:solidFill>
                <a:effectLst/>
                <a:latin typeface="Roboto"/>
                <a:hlinkClick r:id="rId3"/>
              </a:rPr>
              <a:t> </a:t>
            </a:r>
            <a:r>
              <a:rPr kumimoji="0" lang="ca-ES" altLang="ca-ES" b="1" i="0" u="none" strike="noStrike" cap="none" normalizeH="0" baseline="0" dirty="0" err="1">
                <a:ln>
                  <a:noFill/>
                </a:ln>
                <a:solidFill>
                  <a:srgbClr val="007BC1"/>
                </a:solidFill>
                <a:effectLst/>
                <a:latin typeface="Roboto"/>
                <a:hlinkClick r:id="rId3"/>
              </a:rPr>
              <a:t>Engineering</a:t>
            </a:r>
            <a:r>
              <a:rPr kumimoji="0" lang="ca-ES" altLang="ca-ES" b="1" i="0" u="none" strike="noStrike" cap="none" normalizeH="0" baseline="0" dirty="0">
                <a:ln>
                  <a:noFill/>
                </a:ln>
                <a:solidFill>
                  <a:srgbClr val="007BC1"/>
                </a:solidFill>
                <a:effectLst/>
                <a:latin typeface="Roboto"/>
                <a:hlinkClick r:id="rId3"/>
              </a:rPr>
              <a:t> (MET) </a:t>
            </a:r>
            <a:endParaRPr kumimoji="0" lang="ca-ES" altLang="ca-ES" b="1" i="0" u="none" strike="noStrike" cap="none" normalizeH="0" baseline="0" dirty="0">
              <a:ln>
                <a:noFill/>
              </a:ln>
              <a:solidFill>
                <a:srgbClr val="007BC1"/>
              </a:solidFill>
              <a:effectLst/>
              <a:latin typeface="Roboto"/>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a-ES" altLang="ca-ES" b="1" i="0" u="none" strike="noStrike" cap="none" normalizeH="0" baseline="0" dirty="0">
                <a:ln>
                  <a:noFill/>
                </a:ln>
                <a:solidFill>
                  <a:srgbClr val="007BC1"/>
                </a:solidFill>
                <a:effectLst/>
                <a:latin typeface="Roboto"/>
              </a:rPr>
              <a:t> </a:t>
            </a:r>
            <a:r>
              <a:rPr kumimoji="0" lang="ca-ES" altLang="ca-ES" b="0" i="0" u="none" strike="noStrike" cap="none" normalizeH="0" baseline="0" dirty="0">
                <a:ln>
                  <a:noFill/>
                </a:ln>
                <a:solidFill>
                  <a:srgbClr val="4A4A4A"/>
                </a:solidFill>
                <a:effectLst/>
                <a:latin typeface="Roboto"/>
              </a:rPr>
              <a:t> &amp;</a:t>
            </a:r>
            <a:endParaRPr kumimoji="0" lang="ca-ES" altLang="ca-ES" b="1" i="0" u="sng" strike="noStrike" cap="none" normalizeH="0" baseline="0" dirty="0">
              <a:ln>
                <a:noFill/>
              </a:ln>
              <a:solidFill>
                <a:srgbClr val="005A8D"/>
              </a:solidFill>
              <a:effectLst/>
              <a:latin typeface="Roboto"/>
              <a:hlinkClick r:id="rId4"/>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a-ES" altLang="ca-ES" b="1" i="0" u="sng" strike="noStrike" cap="none" normalizeH="0" baseline="0" dirty="0" err="1">
                <a:ln>
                  <a:noFill/>
                </a:ln>
                <a:solidFill>
                  <a:srgbClr val="005A8D"/>
                </a:solidFill>
                <a:effectLst/>
                <a:latin typeface="Roboto"/>
                <a:hlinkClick r:id="rId4"/>
              </a:rPr>
              <a:t>Master's</a:t>
            </a:r>
            <a:r>
              <a:rPr kumimoji="0" lang="ca-ES" altLang="ca-ES" b="1" i="0" u="sng" strike="noStrike" cap="none" normalizeH="0" baseline="0" dirty="0">
                <a:ln>
                  <a:noFill/>
                </a:ln>
                <a:solidFill>
                  <a:srgbClr val="005A8D"/>
                </a:solidFill>
                <a:effectLst/>
                <a:latin typeface="Roboto"/>
                <a:hlinkClick r:id="rId4"/>
              </a:rPr>
              <a:t> </a:t>
            </a:r>
            <a:r>
              <a:rPr kumimoji="0" lang="ca-ES" altLang="ca-ES" b="1" i="0" u="sng" strike="noStrike" cap="none" normalizeH="0" baseline="0" dirty="0" err="1">
                <a:ln>
                  <a:noFill/>
                </a:ln>
                <a:solidFill>
                  <a:srgbClr val="005A8D"/>
                </a:solidFill>
                <a:effectLst/>
                <a:latin typeface="Roboto"/>
                <a:hlinkClick r:id="rId4"/>
              </a:rPr>
              <a:t>degree</a:t>
            </a:r>
            <a:r>
              <a:rPr kumimoji="0" lang="ca-ES" altLang="ca-ES" b="1" i="0" u="sng" strike="noStrike" cap="none" normalizeH="0" baseline="0" dirty="0">
                <a:ln>
                  <a:noFill/>
                </a:ln>
                <a:solidFill>
                  <a:srgbClr val="005A8D"/>
                </a:solidFill>
                <a:effectLst/>
                <a:latin typeface="Roboto"/>
                <a:hlinkClick r:id="rId4"/>
              </a:rPr>
              <a:t> in Advanced </a:t>
            </a:r>
            <a:r>
              <a:rPr kumimoji="0" lang="ca-ES" altLang="ca-ES" b="1" i="0" u="sng" strike="noStrike" cap="none" normalizeH="0" baseline="0" dirty="0" err="1">
                <a:ln>
                  <a:noFill/>
                </a:ln>
                <a:solidFill>
                  <a:srgbClr val="005A8D"/>
                </a:solidFill>
                <a:effectLst/>
                <a:latin typeface="Roboto"/>
                <a:hlinkClick r:id="rId4"/>
              </a:rPr>
              <a:t>Telecomunications</a:t>
            </a:r>
            <a:r>
              <a:rPr kumimoji="0" lang="ca-ES" altLang="ca-ES" b="1" i="0" u="sng" strike="noStrike" cap="none" normalizeH="0" baseline="0" dirty="0">
                <a:ln>
                  <a:noFill/>
                </a:ln>
                <a:solidFill>
                  <a:srgbClr val="005A8D"/>
                </a:solidFill>
                <a:effectLst/>
                <a:latin typeface="Roboto"/>
                <a:hlinkClick r:id="rId4"/>
              </a:rPr>
              <a:t> Technologies (MATT)</a:t>
            </a:r>
            <a:endParaRPr kumimoji="0" lang="ca-ES" altLang="ca-ES" b="1" i="0" u="sng" strike="noStrike" cap="none" normalizeH="0" baseline="0" dirty="0">
              <a:ln>
                <a:noFill/>
              </a:ln>
              <a:solidFill>
                <a:srgbClr val="005A8D"/>
              </a:solidFill>
              <a:effectLst/>
              <a:latin typeface="Robo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ca-ES" altLang="ca-ES" b="0" i="0" u="none" strike="noStrike" cap="none" normalizeH="0" baseline="0" dirty="0">
              <a:ln>
                <a:noFill/>
              </a:ln>
              <a:solidFill>
                <a:srgbClr val="4A4A4A"/>
              </a:solidFill>
              <a:effectLst/>
              <a:latin typeface="Roboto"/>
            </a:endParaRPr>
          </a:p>
          <a:p>
            <a:pPr marL="2114550" lvl="4" indent="-285750">
              <a:buFont typeface="Wingdings" panose="05000000000000000000" pitchFamily="2" charset="2"/>
              <a:buChar char="Ø"/>
            </a:pPr>
            <a:r>
              <a:rPr lang="en-US" dirty="0"/>
              <a:t>February at 11 am</a:t>
            </a:r>
          </a:p>
          <a:p>
            <a:pPr marL="2114550" lvl="4" indent="-285750">
              <a:buFont typeface="Wingdings" panose="05000000000000000000" pitchFamily="2" charset="2"/>
              <a:buChar char="Ø"/>
            </a:pPr>
            <a:r>
              <a:rPr lang="en-US" dirty="0"/>
              <a:t>In person at </a:t>
            </a:r>
            <a:r>
              <a:rPr lang="en-US" dirty="0">
                <a:hlinkClick r:id="rId5"/>
              </a:rPr>
              <a:t>TELEENSENYAMENT </a:t>
            </a:r>
            <a:r>
              <a:rPr lang="en-US" dirty="0"/>
              <a:t>(B3-Building Ricardo Valle Room 103 1st floor)</a:t>
            </a:r>
          </a:p>
          <a:p>
            <a:pPr marL="2114550" lvl="4" indent="-285750">
              <a:buFont typeface="Wingdings" panose="05000000000000000000" pitchFamily="2" charset="2"/>
              <a:buChar char="Ø"/>
            </a:pPr>
            <a:r>
              <a:rPr lang="en-US" sz="1600" b="0" i="0" u="none" strike="noStrike" dirty="0">
                <a:solidFill>
                  <a:srgbClr val="212529"/>
                </a:solidFill>
                <a:effectLst/>
                <a:latin typeface="Roboto" panose="02000000000000000000" pitchFamily="2" charset="0"/>
                <a:hlinkClick r:id="rId6"/>
              </a:rPr>
              <a:t>Google</a:t>
            </a:r>
            <a:r>
              <a:rPr lang="en-US" sz="1600" b="0" i="0" dirty="0">
                <a:solidFill>
                  <a:srgbClr val="212529"/>
                </a:solidFill>
                <a:effectLst/>
                <a:latin typeface="Roboto" panose="02000000000000000000" pitchFamily="2" charset="0"/>
              </a:rPr>
              <a:t> </a:t>
            </a:r>
            <a:r>
              <a:rPr lang="en-US" sz="1600" b="1" i="0" u="none" strike="noStrike" dirty="0">
                <a:solidFill>
                  <a:srgbClr val="212529"/>
                </a:solidFill>
                <a:effectLst/>
                <a:latin typeface="Roboto" panose="02000000000000000000" pitchFamily="2" charset="0"/>
                <a:hlinkClick r:id="rId7"/>
              </a:rPr>
              <a:t>MEET : ON-LINE SESSION : </a:t>
            </a:r>
            <a:r>
              <a:rPr lang="en-US" sz="1600" b="1" i="0" u="none" strike="noStrike" dirty="0">
                <a:solidFill>
                  <a:srgbClr val="212529"/>
                </a:solidFill>
                <a:effectLst/>
                <a:latin typeface="Roboto" panose="02000000000000000000" pitchFamily="2" charset="0"/>
                <a:hlinkClick r:id="rId8"/>
              </a:rPr>
              <a:t>https://meet.google.com/cwd-eeud-itr</a:t>
            </a:r>
            <a:r>
              <a:rPr lang="en-US" sz="1600" b="1" i="0" u="none" strike="noStrike" dirty="0">
                <a:solidFill>
                  <a:srgbClr val="212529"/>
                </a:solidFill>
                <a:effectLst/>
                <a:latin typeface="Roboto" panose="02000000000000000000" pitchFamily="2" charset="0"/>
              </a:rPr>
              <a:t> </a:t>
            </a:r>
            <a:r>
              <a:rPr lang="en-US" sz="1600" b="0" i="0" dirty="0">
                <a:solidFill>
                  <a:srgbClr val="212529"/>
                </a:solidFill>
                <a:effectLst/>
                <a:latin typeface="Roboto" panose="02000000000000000000" pitchFamily="2" charset="0"/>
              </a:rPr>
              <a:t>(you need to access through your UPC student account:</a:t>
            </a:r>
            <a:r>
              <a:rPr lang="en-US" sz="1600" b="0" i="0" u="none" strike="noStrike" dirty="0">
                <a:solidFill>
                  <a:srgbClr val="212529"/>
                </a:solidFill>
                <a:effectLst/>
                <a:latin typeface="Roboto" panose="02000000000000000000" pitchFamily="2" charset="0"/>
                <a:hlinkClick r:id="rId9"/>
              </a:rPr>
              <a:t> name.surname@estudiantat.upc.edu</a:t>
            </a:r>
            <a:r>
              <a:rPr lang="en-US" sz="1600" b="0" i="0" dirty="0">
                <a:solidFill>
                  <a:srgbClr val="212529"/>
                </a:solidFill>
                <a:effectLst/>
                <a:latin typeface="Roboto" panose="02000000000000000000" pitchFamily="2" charset="0"/>
              </a:rPr>
              <a:t> )</a:t>
            </a:r>
          </a:p>
          <a:p>
            <a:pPr marL="2114550" lvl="4" indent="-285750">
              <a:buFont typeface="Wingdings" panose="05000000000000000000" pitchFamily="2" charset="2"/>
              <a:buChar char="Ø"/>
            </a:pPr>
            <a:endParaRPr lang="en-US" dirty="0"/>
          </a:p>
          <a:p>
            <a:pPr marL="0" marR="0" lvl="0" indent="0" algn="l" defTabSz="914400" rtl="0" eaLnBrk="0" fontAlgn="base" latinLnBrk="0" hangingPunct="0">
              <a:lnSpc>
                <a:spcPct val="100000"/>
              </a:lnSpc>
              <a:spcBef>
                <a:spcPct val="0"/>
              </a:spcBef>
              <a:spcAft>
                <a:spcPct val="0"/>
              </a:spcAft>
              <a:buClrTx/>
              <a:buSzTx/>
              <a:tabLst/>
            </a:pPr>
            <a:endParaRPr kumimoji="0" lang="ca-ES" altLang="ca-ES" b="1" i="0" u="sng" strike="noStrike" cap="none" normalizeH="0" baseline="0" dirty="0">
              <a:ln>
                <a:noFill/>
              </a:ln>
              <a:solidFill>
                <a:srgbClr val="4A4A4A"/>
              </a:solidFill>
              <a:effectLst/>
              <a:latin typeface="Roboto"/>
            </a:endParaRPr>
          </a:p>
        </p:txBody>
      </p:sp>
      <p:pic>
        <p:nvPicPr>
          <p:cNvPr id="1029" name="Picture 5" descr="(obriu en una finestra nova)">
            <a:hlinkClick r:id="rId3"/>
            <a:extLst>
              <a:ext uri="{FF2B5EF4-FFF2-40B4-BE49-F238E27FC236}">
                <a16:creationId xmlns:a16="http://schemas.microsoft.com/office/drawing/2014/main" id="{A24F3757-FDC0-4618-9FD1-42AFCF60E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4438" y="-59372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briu en una finestra nova)">
            <a:hlinkClick r:id="rId4"/>
            <a:extLst>
              <a:ext uri="{FF2B5EF4-FFF2-40B4-BE49-F238E27FC236}">
                <a16:creationId xmlns:a16="http://schemas.microsoft.com/office/drawing/2014/main" id="{B5E917CF-C937-4844-92D1-CFE086E86C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68075" y="-593725"/>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53FACB7B-1F5E-4E67-A3C6-13D0D3DD4DF9}"/>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pic>
        <p:nvPicPr>
          <p:cNvPr id="17" name="Imatge 16">
            <a:extLst>
              <a:ext uri="{FF2B5EF4-FFF2-40B4-BE49-F238E27FC236}">
                <a16:creationId xmlns:a16="http://schemas.microsoft.com/office/drawing/2014/main" id="{651F1110-C899-4C84-9B3A-651CE62E4D80}"/>
              </a:ext>
            </a:extLst>
          </p:cNvPr>
          <p:cNvPicPr>
            <a:picLocks noChangeAspect="1"/>
          </p:cNvPicPr>
          <p:nvPr/>
        </p:nvPicPr>
        <p:blipFill>
          <a:blip r:embed="rId11"/>
          <a:stretch>
            <a:fillRect/>
          </a:stretch>
        </p:blipFill>
        <p:spPr>
          <a:xfrm>
            <a:off x="3266301" y="4813930"/>
            <a:ext cx="4572296" cy="1767071"/>
          </a:xfrm>
          <a:prstGeom prst="rect">
            <a:avLst/>
          </a:prstGeom>
        </p:spPr>
      </p:pic>
    </p:spTree>
    <p:extLst>
      <p:ext uri="{BB962C8B-B14F-4D97-AF65-F5344CB8AC3E}">
        <p14:creationId xmlns:p14="http://schemas.microsoft.com/office/powerpoint/2010/main" val="192485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8305799" y="1647825"/>
            <a:ext cx="1552575" cy="390525"/>
          </a:xfrm>
          <a:prstGeom prst="rect">
            <a:avLst/>
          </a:prstGeom>
          <a:solidFill>
            <a:schemeClr val="bg1"/>
          </a:solidFill>
        </p:spPr>
        <p:txBody>
          <a:bodyPr wrap="square" rtlCol="0">
            <a:spAutoFit/>
          </a:bodyPr>
          <a:lstStyle/>
          <a:p>
            <a:endParaRPr lang="ca-ES" dirty="0"/>
          </a:p>
        </p:txBody>
      </p:sp>
      <p:sp>
        <p:nvSpPr>
          <p:cNvPr id="8" name="Rectangle 2"/>
          <p:cNvSpPr>
            <a:spLocks noChangeArrowheads="1"/>
          </p:cNvSpPr>
          <p:nvPr/>
        </p:nvSpPr>
        <p:spPr bwMode="auto">
          <a:xfrm rot="5400000">
            <a:off x="5723277" y="-5723278"/>
            <a:ext cx="745445" cy="12192001"/>
          </a:xfrm>
          <a:prstGeom prst="rect">
            <a:avLst/>
          </a:prstGeom>
          <a:solidFill>
            <a:schemeClr val="accent2"/>
          </a:solidFill>
          <a:ln w="12700">
            <a:noFill/>
            <a:miter lim="800000"/>
            <a:headEnd/>
            <a:tailEnd/>
          </a:ln>
        </p:spPr>
        <p:txBody>
          <a:bodyPr rot="10800000" vert="eaVert" wrap="none" anchor="ctr"/>
          <a:lstStyle/>
          <a:p>
            <a:r>
              <a:rPr lang="en-US" sz="3600" dirty="0">
                <a:cs typeface="Arial" panose="020B0604020202020204" pitchFamily="34" charset="0"/>
              </a:rPr>
              <a:t>Welcome and ACADEMIC Presentation</a:t>
            </a:r>
            <a:r>
              <a:rPr lang="en-US" sz="4000" dirty="0">
                <a:cs typeface="Arial" panose="020B0604020202020204" pitchFamily="34" charset="0"/>
              </a:rPr>
              <a:t>: MEE &amp; MEF</a:t>
            </a:r>
            <a:endParaRPr lang="ca-ES" sz="4000" dirty="0">
              <a:latin typeface="Arial" panose="020B0604020202020204" pitchFamily="34" charset="0"/>
              <a:cs typeface="Arial" panose="020B0604020202020204" pitchFamily="34" charset="0"/>
            </a:endParaRPr>
          </a:p>
        </p:txBody>
      </p:sp>
      <p:sp>
        <p:nvSpPr>
          <p:cNvPr id="6" name="QuadreDeText 5"/>
          <p:cNvSpPr txBox="1"/>
          <p:nvPr/>
        </p:nvSpPr>
        <p:spPr>
          <a:xfrm>
            <a:off x="596506" y="876854"/>
            <a:ext cx="8951114" cy="954107"/>
          </a:xfrm>
          <a:prstGeom prst="rect">
            <a:avLst/>
          </a:prstGeom>
          <a:noFill/>
        </p:spPr>
        <p:txBody>
          <a:bodyPr wrap="square" rtlCol="0">
            <a:spAutoFit/>
          </a:bodyPr>
          <a:lstStyle/>
          <a:p>
            <a:r>
              <a:rPr lang="en-US" dirty="0">
                <a:cs typeface="Arial" panose="020B0604020202020204" pitchFamily="34" charset="0"/>
              </a:rPr>
              <a:t>Masters' Welcome and ACADEMIC Presentation: </a:t>
            </a:r>
          </a:p>
          <a:p>
            <a:r>
              <a:rPr lang="en-GB" dirty="0">
                <a:solidFill>
                  <a:srgbClr val="FF0000"/>
                </a:solidFill>
                <a:cs typeface="Arial" panose="020B0604020202020204" pitchFamily="34" charset="0"/>
              </a:rPr>
              <a:t>Bear in mind that the master academic presentation could be some days later than the classes beginning. Please check the classes’ timetables: </a:t>
            </a:r>
            <a:r>
              <a:rPr lang="en-GB" u="sng" dirty="0">
                <a:cs typeface="Arial" panose="020B0604020202020204" pitchFamily="34" charset="0"/>
                <a:hlinkClick r:id="rId2"/>
              </a:rPr>
              <a:t>Current course (link) </a:t>
            </a:r>
            <a:endParaRPr lang="es-ES" dirty="0">
              <a:cs typeface="Arial" panose="020B0604020202020204" pitchFamily="34" charset="0"/>
            </a:endParaRPr>
          </a:p>
        </p:txBody>
      </p:sp>
      <p:sp>
        <p:nvSpPr>
          <p:cNvPr id="14" name="Rectangle 13"/>
          <p:cNvSpPr>
            <a:spLocks noChangeArrowheads="1"/>
          </p:cNvSpPr>
          <p:nvPr/>
        </p:nvSpPr>
        <p:spPr bwMode="auto">
          <a:xfrm>
            <a:off x="0" y="552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9" name="Rectangle 4">
            <a:extLst>
              <a:ext uri="{FF2B5EF4-FFF2-40B4-BE49-F238E27FC236}">
                <a16:creationId xmlns:a16="http://schemas.microsoft.com/office/drawing/2014/main" id="{DA876FB1-BC20-4592-B6F9-2C23CDF5CA70}"/>
              </a:ext>
            </a:extLst>
          </p:cNvPr>
          <p:cNvSpPr>
            <a:spLocks noChangeArrowheads="1"/>
          </p:cNvSpPr>
          <p:nvPr/>
        </p:nvSpPr>
        <p:spPr bwMode="auto">
          <a:xfrm>
            <a:off x="596502" y="2657940"/>
            <a:ext cx="9911887" cy="1726093"/>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txBody>
          <a:bodyPr vert="horz" wrap="square" lIns="0" tIns="0" rIns="0" bIns="63480" numCol="1" anchor="ctr" anchorCtr="0" compatLnSpc="1">
            <a:prstTxWarp prst="textNoShape">
              <a:avLst/>
            </a:prstTxWarp>
            <a:spAutoFit/>
          </a:bodyPr>
          <a:lstStyle/>
          <a:p>
            <a:pPr lvl="0" algn="ctr" eaLnBrk="0" fontAlgn="base" hangingPunct="0">
              <a:spcBef>
                <a:spcPct val="0"/>
              </a:spcBef>
              <a:spcAft>
                <a:spcPct val="0"/>
              </a:spcAft>
            </a:pPr>
            <a:r>
              <a:rPr lang="en-US" b="1" dirty="0">
                <a:hlinkClick r:id="rId3"/>
              </a:rPr>
              <a:t>Master's degree in Electronic Engineering (MEE)</a:t>
            </a:r>
            <a:endParaRPr kumimoji="0" lang="ca-ES" altLang="ca-ES" b="0" i="0" u="none" strike="noStrike" cap="none" normalizeH="0" baseline="0" dirty="0">
              <a:ln>
                <a:noFill/>
              </a:ln>
              <a:solidFill>
                <a:srgbClr val="4A4A4A"/>
              </a:solidFill>
              <a:effectLst/>
              <a:latin typeface="Roboto"/>
            </a:endParaRPr>
          </a:p>
          <a:p>
            <a:pPr marL="2114550" lvl="4" indent="-285750">
              <a:buFont typeface="Wingdings" panose="05000000000000000000" pitchFamily="2" charset="2"/>
              <a:buChar char="Ø"/>
            </a:pPr>
            <a:r>
              <a:rPr lang="en-US" dirty="0"/>
              <a:t>February at 12 am</a:t>
            </a:r>
          </a:p>
          <a:p>
            <a:pPr marL="2114550" lvl="4" indent="-285750">
              <a:buFont typeface="Wingdings" panose="05000000000000000000" pitchFamily="2" charset="2"/>
              <a:buChar char="Ø"/>
            </a:pPr>
            <a:r>
              <a:rPr lang="en-US" dirty="0"/>
              <a:t>In person at </a:t>
            </a:r>
            <a:r>
              <a:rPr lang="en-US" dirty="0">
                <a:hlinkClick r:id="rId4"/>
              </a:rPr>
              <a:t>TELEENSENYAMENT </a:t>
            </a:r>
            <a:r>
              <a:rPr lang="en-US" dirty="0"/>
              <a:t>(B3-Building Ricardo Valle Room 103 1st floor)</a:t>
            </a:r>
          </a:p>
          <a:p>
            <a:pPr marL="2114550" lvl="4" indent="-285750">
              <a:buFont typeface="Wingdings" panose="05000000000000000000" pitchFamily="2" charset="2"/>
              <a:buChar char="Ø"/>
            </a:pPr>
            <a:r>
              <a:rPr lang="en-US" sz="1600" b="0" i="0" u="none" strike="noStrike" dirty="0">
                <a:solidFill>
                  <a:srgbClr val="212529"/>
                </a:solidFill>
                <a:effectLst/>
                <a:latin typeface="Roboto" panose="02000000000000000000" pitchFamily="2" charset="0"/>
                <a:hlinkClick r:id="rId5"/>
              </a:rPr>
              <a:t>Google</a:t>
            </a:r>
            <a:r>
              <a:rPr lang="en-US" sz="1600" b="0" i="0" dirty="0">
                <a:solidFill>
                  <a:srgbClr val="212529"/>
                </a:solidFill>
                <a:effectLst/>
                <a:latin typeface="Roboto" panose="02000000000000000000" pitchFamily="2" charset="0"/>
              </a:rPr>
              <a:t> </a:t>
            </a:r>
            <a:r>
              <a:rPr lang="en-US" sz="1600" b="1" i="0" u="none" strike="noStrike" dirty="0">
                <a:solidFill>
                  <a:srgbClr val="212529"/>
                </a:solidFill>
                <a:effectLst/>
                <a:latin typeface="Roboto" panose="02000000000000000000" pitchFamily="2" charset="0"/>
                <a:hlinkClick r:id="rId6"/>
              </a:rPr>
              <a:t>MEET : ON-LINE SESSION : </a:t>
            </a:r>
            <a:r>
              <a:rPr lang="en-US" sz="1600" b="1" i="0" u="none" strike="noStrike" dirty="0">
                <a:solidFill>
                  <a:srgbClr val="212529"/>
                </a:solidFill>
                <a:effectLst/>
                <a:latin typeface="Roboto" panose="02000000000000000000" pitchFamily="2" charset="0"/>
                <a:hlinkClick r:id="rId7"/>
              </a:rPr>
              <a:t>https://</a:t>
            </a:r>
            <a:r>
              <a:rPr lang="ca-ES" b="0" i="0" dirty="0">
                <a:solidFill>
                  <a:srgbClr val="444746"/>
                </a:solidFill>
                <a:effectLst/>
                <a:latin typeface="Google Sans"/>
              </a:rPr>
              <a:t>meet.google.com/</a:t>
            </a:r>
            <a:r>
              <a:rPr lang="ca-ES" b="0" i="0" dirty="0" err="1">
                <a:solidFill>
                  <a:srgbClr val="444746"/>
                </a:solidFill>
                <a:effectLst/>
                <a:latin typeface="Google Sans"/>
              </a:rPr>
              <a:t>jzw-gpxt-ncz</a:t>
            </a:r>
            <a:r>
              <a:rPr lang="ca-ES" b="0" i="0" dirty="0">
                <a:solidFill>
                  <a:srgbClr val="444746"/>
                </a:solidFill>
                <a:effectLst/>
                <a:latin typeface="Google Sans"/>
              </a:rPr>
              <a:t> </a:t>
            </a:r>
          </a:p>
          <a:p>
            <a:pPr lvl="5"/>
            <a:r>
              <a:rPr lang="en-US" b="0" i="0" dirty="0">
                <a:solidFill>
                  <a:srgbClr val="212529"/>
                </a:solidFill>
                <a:effectLst/>
                <a:latin typeface="Roboto" panose="02000000000000000000" pitchFamily="2" charset="0"/>
              </a:rPr>
              <a:t>(you need to access through your UPC student       account:</a:t>
            </a:r>
            <a:r>
              <a:rPr lang="en-US" b="0" i="0" u="none" strike="noStrike" dirty="0">
                <a:solidFill>
                  <a:srgbClr val="212529"/>
                </a:solidFill>
                <a:effectLst/>
                <a:latin typeface="Roboto" panose="02000000000000000000" pitchFamily="2" charset="0"/>
                <a:hlinkClick r:id="rId8"/>
              </a:rPr>
              <a:t> name.surname@estudiantat.upc.edu</a:t>
            </a:r>
            <a:r>
              <a:rPr lang="en-US" b="0" i="0" dirty="0">
                <a:solidFill>
                  <a:srgbClr val="212529"/>
                </a:solidFill>
                <a:effectLst/>
                <a:latin typeface="Roboto" panose="02000000000000000000" pitchFamily="2" charset="0"/>
              </a:rPr>
              <a:t> )</a:t>
            </a:r>
          </a:p>
        </p:txBody>
      </p:sp>
      <p:pic>
        <p:nvPicPr>
          <p:cNvPr id="1029" name="Picture 5" descr="(obriu en una finestra nova)">
            <a:hlinkClick r:id="rId9"/>
            <a:extLst>
              <a:ext uri="{FF2B5EF4-FFF2-40B4-BE49-F238E27FC236}">
                <a16:creationId xmlns:a16="http://schemas.microsoft.com/office/drawing/2014/main" id="{A24F3757-FDC0-4618-9FD1-42AFCF60E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4438" y="-59372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briu en una finestra nova)">
            <a:hlinkClick r:id="rId11"/>
            <a:extLst>
              <a:ext uri="{FF2B5EF4-FFF2-40B4-BE49-F238E27FC236}">
                <a16:creationId xmlns:a16="http://schemas.microsoft.com/office/drawing/2014/main" id="{B5E917CF-C937-4844-92D1-CFE086E86C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68075" y="-593725"/>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53FACB7B-1F5E-4E67-A3C6-13D0D3DD4DF9}"/>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sp>
        <p:nvSpPr>
          <p:cNvPr id="13" name="Rectangle 4">
            <a:extLst>
              <a:ext uri="{FF2B5EF4-FFF2-40B4-BE49-F238E27FC236}">
                <a16:creationId xmlns:a16="http://schemas.microsoft.com/office/drawing/2014/main" id="{90E20412-2142-464C-BFFA-5B7D8FC417B0}"/>
              </a:ext>
            </a:extLst>
          </p:cNvPr>
          <p:cNvSpPr>
            <a:spLocks noChangeArrowheads="1"/>
          </p:cNvSpPr>
          <p:nvPr/>
        </p:nvSpPr>
        <p:spPr bwMode="auto">
          <a:xfrm>
            <a:off x="596503" y="5205344"/>
            <a:ext cx="9911887" cy="895097"/>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txBody>
          <a:bodyPr vert="horz" wrap="square" lIns="0" tIns="0" rIns="0" bIns="63480" numCol="1" anchor="ctr" anchorCtr="0" compatLnSpc="1">
            <a:prstTxWarp prst="textNoShape">
              <a:avLst/>
            </a:prstTxWarp>
            <a:spAutoFit/>
          </a:bodyPr>
          <a:lstStyle/>
          <a:p>
            <a:pPr lvl="0" algn="ctr" eaLnBrk="0" fontAlgn="base" hangingPunct="0">
              <a:spcBef>
                <a:spcPct val="0"/>
              </a:spcBef>
              <a:spcAft>
                <a:spcPct val="0"/>
              </a:spcAft>
            </a:pPr>
            <a:r>
              <a:rPr lang="en-US" b="1" dirty="0">
                <a:hlinkClick r:id="rId12"/>
              </a:rPr>
              <a:t>Master's degree in Engineering Physics (MEF)</a:t>
            </a:r>
            <a:endParaRPr kumimoji="0" lang="ca-ES" altLang="ca-ES" b="0" i="0" u="none" strike="noStrike" cap="none" normalizeH="0" baseline="0" dirty="0">
              <a:ln>
                <a:noFill/>
              </a:ln>
              <a:solidFill>
                <a:srgbClr val="4A4A4A"/>
              </a:solidFill>
              <a:effectLst/>
              <a:latin typeface="Roboto"/>
            </a:endParaRPr>
          </a:p>
          <a:p>
            <a:pPr marL="2114550" lvl="4" indent="-285750">
              <a:buFont typeface="Wingdings" panose="05000000000000000000" pitchFamily="2" charset="2"/>
              <a:buChar char="Ø"/>
            </a:pPr>
            <a:r>
              <a:rPr lang="ca-ES" dirty="0"/>
              <a:t>To be </a:t>
            </a:r>
            <a:r>
              <a:rPr lang="ca-ES" dirty="0" err="1"/>
              <a:t>confirmed</a:t>
            </a:r>
            <a:endParaRPr lang="de-DE" dirty="0"/>
          </a:p>
          <a:p>
            <a:pPr marL="2114550" lvl="4" indent="-285750">
              <a:buFont typeface="Wingdings" panose="05000000000000000000" pitchFamily="2" charset="2"/>
              <a:buChar char="Ø"/>
            </a:pPr>
            <a:r>
              <a:rPr lang="en-US" dirty="0"/>
              <a:t>In person at </a:t>
            </a:r>
            <a:r>
              <a:rPr lang="ca-ES" dirty="0"/>
              <a:t> Aulari A4-103</a:t>
            </a:r>
            <a:endParaRPr kumimoji="0" lang="ca-ES" altLang="ca-ES" b="1" i="0" u="sng" strike="noStrike" cap="none" normalizeH="0" baseline="0" dirty="0">
              <a:ln>
                <a:noFill/>
              </a:ln>
              <a:solidFill>
                <a:srgbClr val="4A4A4A"/>
              </a:solidFill>
              <a:effectLst/>
              <a:latin typeface="Roboto"/>
            </a:endParaRPr>
          </a:p>
        </p:txBody>
      </p:sp>
    </p:spTree>
    <p:extLst>
      <p:ext uri="{BB962C8B-B14F-4D97-AF65-F5344CB8AC3E}">
        <p14:creationId xmlns:p14="http://schemas.microsoft.com/office/powerpoint/2010/main" val="114073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8305799" y="1647825"/>
            <a:ext cx="1552575" cy="390525"/>
          </a:xfrm>
          <a:prstGeom prst="rect">
            <a:avLst/>
          </a:prstGeom>
          <a:solidFill>
            <a:schemeClr val="bg1"/>
          </a:solidFill>
        </p:spPr>
        <p:txBody>
          <a:bodyPr wrap="square" rtlCol="0">
            <a:spAutoFit/>
          </a:bodyPr>
          <a:lstStyle/>
          <a:p>
            <a:endParaRPr lang="ca-ES" dirty="0"/>
          </a:p>
        </p:txBody>
      </p:sp>
      <p:sp>
        <p:nvSpPr>
          <p:cNvPr id="8" name="Rectangle 2"/>
          <p:cNvSpPr>
            <a:spLocks noChangeArrowheads="1"/>
          </p:cNvSpPr>
          <p:nvPr/>
        </p:nvSpPr>
        <p:spPr bwMode="auto">
          <a:xfrm rot="5400000">
            <a:off x="5723278" y="-5723278"/>
            <a:ext cx="745445" cy="12192001"/>
          </a:xfrm>
          <a:prstGeom prst="rect">
            <a:avLst/>
          </a:prstGeom>
          <a:solidFill>
            <a:schemeClr val="accent2"/>
          </a:solidFill>
          <a:ln w="12700">
            <a:noFill/>
            <a:miter lim="800000"/>
            <a:headEnd/>
            <a:tailEnd/>
          </a:ln>
        </p:spPr>
        <p:txBody>
          <a:bodyPr rot="10800000" vert="eaVert" wrap="none" anchor="ctr"/>
          <a:lstStyle/>
          <a:p>
            <a:r>
              <a:rPr lang="es-ES" sz="5400" dirty="0">
                <a:latin typeface="Arial" panose="020B0604020202020204" pitchFamily="34" charset="0"/>
                <a:cs typeface="Arial" panose="020B0604020202020204" pitchFamily="34" charset="0"/>
              </a:rPr>
              <a:t>  </a:t>
            </a:r>
          </a:p>
          <a:p>
            <a:pPr algn="ctr"/>
            <a:r>
              <a:rPr lang="en-AU" sz="3600" dirty="0">
                <a:latin typeface="Arial" panose="020B0604020202020204" pitchFamily="34" charset="0"/>
                <a:cs typeface="Arial" panose="020B0604020202020204" pitchFamily="34" charset="0"/>
              </a:rPr>
              <a:t>TEACHING METHODOLOGY </a:t>
            </a:r>
          </a:p>
          <a:p>
            <a:endParaRPr lang="ca-ES" sz="5400" dirty="0">
              <a:latin typeface="Arial" panose="020B0604020202020204" pitchFamily="34" charset="0"/>
              <a:cs typeface="Arial" panose="020B0604020202020204" pitchFamily="34" charset="0"/>
            </a:endParaRPr>
          </a:p>
        </p:txBody>
      </p:sp>
      <p:sp>
        <p:nvSpPr>
          <p:cNvPr id="4" name="Rectangle 3"/>
          <p:cNvSpPr/>
          <p:nvPr/>
        </p:nvSpPr>
        <p:spPr>
          <a:xfrm>
            <a:off x="338044" y="2070154"/>
            <a:ext cx="11313766" cy="3477875"/>
          </a:xfrm>
          <a:prstGeom prst="rect">
            <a:avLst/>
          </a:prstGeom>
        </p:spPr>
        <p:txBody>
          <a:bodyPr wrap="square">
            <a:spAutoFit/>
          </a:bodyPr>
          <a:lstStyle/>
          <a:p>
            <a:endParaRPr lang="es-ES" sz="2000" dirty="0"/>
          </a:p>
          <a:p>
            <a:endParaRPr lang="en-AU" sz="2800" dirty="0">
              <a:latin typeface="Arial" panose="020B0604020202020204" pitchFamily="34" charset="0"/>
              <a:cs typeface="Arial" panose="020B0604020202020204" pitchFamily="34" charset="0"/>
            </a:endParaRPr>
          </a:p>
          <a:p>
            <a:endParaRPr lang="en-AU" sz="2800" dirty="0">
              <a:latin typeface="Arial" panose="020B0604020202020204" pitchFamily="34" charset="0"/>
              <a:cs typeface="Arial" panose="020B0604020202020204" pitchFamily="34" charset="0"/>
            </a:endParaRPr>
          </a:p>
          <a:p>
            <a:r>
              <a:rPr lang="en-US" sz="2400" dirty="0"/>
              <a:t>The masters teaching methodology is based on </a:t>
            </a:r>
            <a:r>
              <a:rPr lang="en-US" sz="2400" b="1" dirty="0"/>
              <a:t>face-to-face </a:t>
            </a:r>
            <a:r>
              <a:rPr lang="en-US" sz="2400" dirty="0"/>
              <a:t>mode, so we expect you to be here in person the first week of September.</a:t>
            </a:r>
          </a:p>
          <a:p>
            <a:endParaRPr lang="es-ES" sz="2400" dirty="0"/>
          </a:p>
          <a:p>
            <a:pPr algn="just"/>
            <a:r>
              <a:rPr lang="en-US" sz="2400" i="1" dirty="0"/>
              <a:t>For those students who may have problems being in Barcelona by then, when the lectures begin, due to VISA procedures or other issues</a:t>
            </a:r>
            <a:r>
              <a:rPr lang="en-US" sz="2400" b="1" i="1" dirty="0"/>
              <a:t>, please contact your assigned TUTOR to inform him/her about your expected arrival date, </a:t>
            </a:r>
            <a:r>
              <a:rPr lang="en-US" sz="2400" i="1" dirty="0"/>
              <a:t>we will do our best to help you.</a:t>
            </a:r>
            <a:endParaRPr lang="en-US" sz="2400" b="1" i="1" dirty="0"/>
          </a:p>
        </p:txBody>
      </p:sp>
      <p:pic>
        <p:nvPicPr>
          <p:cNvPr id="9" name="Imatge 8"/>
          <p:cNvPicPr>
            <a:picLocks noChangeAspect="1"/>
          </p:cNvPicPr>
          <p:nvPr/>
        </p:nvPicPr>
        <p:blipFill rotWithShape="1">
          <a:blip r:embed="rId2"/>
          <a:srcRect l="11222" t="8776" r="1223" b="1434"/>
          <a:stretch/>
        </p:blipFill>
        <p:spPr>
          <a:xfrm>
            <a:off x="0" y="967455"/>
            <a:ext cx="5187951" cy="1751263"/>
          </a:xfrm>
          <a:prstGeom prst="rect">
            <a:avLst/>
          </a:prstGeom>
        </p:spPr>
      </p:pic>
      <p:pic>
        <p:nvPicPr>
          <p:cNvPr id="5" name="Imatge 4"/>
          <p:cNvPicPr>
            <a:picLocks noChangeAspect="1"/>
          </p:cNvPicPr>
          <p:nvPr/>
        </p:nvPicPr>
        <p:blipFill>
          <a:blip r:embed="rId3"/>
          <a:stretch>
            <a:fillRect/>
          </a:stretch>
        </p:blipFill>
        <p:spPr>
          <a:xfrm>
            <a:off x="6814446" y="940639"/>
            <a:ext cx="5249111" cy="1969179"/>
          </a:xfrm>
          <a:prstGeom prst="rect">
            <a:avLst/>
          </a:prstGeom>
        </p:spPr>
      </p:pic>
    </p:spTree>
    <p:extLst>
      <p:ext uri="{BB962C8B-B14F-4D97-AF65-F5344CB8AC3E}">
        <p14:creationId xmlns:p14="http://schemas.microsoft.com/office/powerpoint/2010/main" val="217182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7" y="-5775198"/>
            <a:ext cx="745445" cy="12192001"/>
          </a:xfrm>
          <a:prstGeom prst="rect">
            <a:avLst/>
          </a:prstGeom>
          <a:solidFill>
            <a:schemeClr val="accent2"/>
          </a:solidFill>
          <a:ln w="12700">
            <a:noFill/>
            <a:miter lim="800000"/>
            <a:headEnd/>
            <a:tailEnd/>
          </a:ln>
        </p:spPr>
        <p:txBody>
          <a:bodyPr rot="10800000" vert="eaVert" wrap="none" anchor="ctr"/>
          <a:lstStyle/>
          <a:p>
            <a:pPr algn="ctr"/>
            <a:r>
              <a:rPr lang="en-AU" sz="2800" dirty="0">
                <a:latin typeface="Arial" panose="020B0604020202020204" pitchFamily="34" charset="0"/>
                <a:cs typeface="Arial" panose="020B0604020202020204" pitchFamily="34" charset="0"/>
              </a:rPr>
              <a:t>REQUIRED SUPERVIRSOR FORM (Only MEE and MATT)</a:t>
            </a: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2" name="Rectangle 1"/>
          <p:cNvSpPr/>
          <p:nvPr/>
        </p:nvSpPr>
        <p:spPr>
          <a:xfrm>
            <a:off x="291288" y="1225226"/>
            <a:ext cx="7569200" cy="1231106"/>
          </a:xfrm>
          <a:prstGeom prst="rect">
            <a:avLst/>
          </a:prstGeom>
        </p:spPr>
        <p:txBody>
          <a:bodyPr wrap="square">
            <a:spAutoFit/>
          </a:bodyPr>
          <a:lstStyle/>
          <a:p>
            <a:r>
              <a:rPr lang="en-US" u="sng" dirty="0"/>
              <a:t>IMPORTANT FOR MEE/MATT/PHOTONICS </a:t>
            </a:r>
            <a:r>
              <a:rPr lang="en-US" dirty="0"/>
              <a:t>students : </a:t>
            </a:r>
          </a:p>
          <a:p>
            <a:endParaRPr lang="en-US" dirty="0"/>
          </a:p>
          <a:p>
            <a:r>
              <a:rPr lang="en-US" sz="2000" b="1" dirty="0"/>
              <a:t>SUPERVISOR FORM signed by your TUTOR </a:t>
            </a:r>
            <a:r>
              <a:rPr lang="en-US" dirty="0"/>
              <a:t>:</a:t>
            </a:r>
            <a:endParaRPr lang="ca-ES" dirty="0"/>
          </a:p>
          <a:p>
            <a:pPr lvl="1"/>
            <a:endParaRPr lang="en-US" dirty="0"/>
          </a:p>
        </p:txBody>
      </p:sp>
      <p:pic>
        <p:nvPicPr>
          <p:cNvPr id="8" name="Imatge 7"/>
          <p:cNvPicPr>
            <a:picLocks noChangeAspect="1"/>
          </p:cNvPicPr>
          <p:nvPr/>
        </p:nvPicPr>
        <p:blipFill>
          <a:blip r:embed="rId3"/>
          <a:stretch>
            <a:fillRect/>
          </a:stretch>
        </p:blipFill>
        <p:spPr>
          <a:xfrm>
            <a:off x="8857891" y="2965845"/>
            <a:ext cx="2426418" cy="1249788"/>
          </a:xfrm>
          <a:prstGeom prst="rect">
            <a:avLst/>
          </a:prstGeom>
        </p:spPr>
      </p:pic>
      <p:pic>
        <p:nvPicPr>
          <p:cNvPr id="9" name="Imatge 8"/>
          <p:cNvPicPr>
            <a:picLocks noChangeAspect="1"/>
          </p:cNvPicPr>
          <p:nvPr/>
        </p:nvPicPr>
        <p:blipFill>
          <a:blip r:embed="rId4"/>
          <a:stretch>
            <a:fillRect/>
          </a:stretch>
        </p:blipFill>
        <p:spPr>
          <a:xfrm>
            <a:off x="8458568" y="884996"/>
            <a:ext cx="3225064" cy="1914310"/>
          </a:xfrm>
          <a:prstGeom prst="rect">
            <a:avLst/>
          </a:prstGeom>
        </p:spPr>
      </p:pic>
      <p:pic>
        <p:nvPicPr>
          <p:cNvPr id="10" name="Imatge 9"/>
          <p:cNvPicPr>
            <a:picLocks noChangeAspect="1"/>
          </p:cNvPicPr>
          <p:nvPr/>
        </p:nvPicPr>
        <p:blipFill>
          <a:blip r:embed="rId5"/>
          <a:stretch>
            <a:fillRect/>
          </a:stretch>
        </p:blipFill>
        <p:spPr>
          <a:xfrm>
            <a:off x="8471268" y="4270910"/>
            <a:ext cx="3048264" cy="2353260"/>
          </a:xfrm>
          <a:prstGeom prst="rect">
            <a:avLst/>
          </a:prstGeom>
        </p:spPr>
      </p:pic>
      <p:sp>
        <p:nvSpPr>
          <p:cNvPr id="11" name="Rectangle 10"/>
          <p:cNvSpPr/>
          <p:nvPr/>
        </p:nvSpPr>
        <p:spPr>
          <a:xfrm>
            <a:off x="466160" y="4315846"/>
            <a:ext cx="7454900" cy="2308324"/>
          </a:xfrm>
          <a:prstGeom prst="rect">
            <a:avLst/>
          </a:prstGeom>
        </p:spPr>
        <p:txBody>
          <a:bodyPr wrap="square">
            <a:spAutoFit/>
          </a:bodyPr>
          <a:lstStyle/>
          <a:p>
            <a:pPr marL="285750" lvl="0" indent="-285750">
              <a:buFont typeface="Wingdings" panose="05000000000000000000" pitchFamily="2" charset="2"/>
              <a:buChar char="ü"/>
            </a:pPr>
            <a:r>
              <a:rPr lang="en-US" dirty="0">
                <a:solidFill>
                  <a:prstClr val="black"/>
                </a:solidFill>
              </a:rPr>
              <a:t>Before enrolment, you must contact your tutor to have this form signed with the courses to enroll. </a:t>
            </a:r>
          </a:p>
          <a:p>
            <a:pPr marL="285750" lvl="0" indent="-285750">
              <a:buFont typeface="Wingdings" panose="05000000000000000000" pitchFamily="2" charset="2"/>
              <a:buChar char="ü"/>
            </a:pPr>
            <a:endParaRPr lang="en-US" dirty="0">
              <a:solidFill>
                <a:prstClr val="black"/>
              </a:solidFill>
            </a:endParaRPr>
          </a:p>
          <a:p>
            <a:pPr marL="285750" lvl="0" indent="-285750">
              <a:buFont typeface="Wingdings" panose="05000000000000000000" pitchFamily="2" charset="2"/>
              <a:buChar char="ü"/>
            </a:pPr>
            <a:r>
              <a:rPr lang="en-US" dirty="0">
                <a:solidFill>
                  <a:prstClr val="black"/>
                </a:solidFill>
              </a:rPr>
              <a:t>The name and e-mail address of every student's supervisor is detailed at the Enrolment information document (</a:t>
            </a:r>
            <a:r>
              <a:rPr lang="ca-ES" dirty="0">
                <a:hlinkClick r:id="rId6"/>
              </a:rPr>
              <a:t>MASTERS. </a:t>
            </a:r>
            <a:r>
              <a:rPr lang="ca-ES" dirty="0" err="1">
                <a:hlinkClick r:id="rId6"/>
              </a:rPr>
              <a:t>Enrolment</a:t>
            </a:r>
            <a:r>
              <a:rPr lang="ca-ES" dirty="0">
                <a:hlinkClick r:id="rId6"/>
              </a:rPr>
              <a:t> New </a:t>
            </a:r>
            <a:r>
              <a:rPr lang="ca-ES" dirty="0" err="1">
                <a:hlinkClick r:id="rId6"/>
              </a:rPr>
              <a:t>students</a:t>
            </a:r>
            <a:r>
              <a:rPr lang="ca-ES" dirty="0"/>
              <a:t>)</a:t>
            </a:r>
            <a:endParaRPr lang="en-US" dirty="0">
              <a:solidFill>
                <a:prstClr val="black"/>
              </a:solidFill>
            </a:endParaRPr>
          </a:p>
          <a:p>
            <a:pPr marL="285750" indent="-285750">
              <a:buFont typeface="Wingdings" panose="05000000000000000000" pitchFamily="2" charset="2"/>
              <a:buChar char="ü"/>
            </a:pPr>
            <a:endParaRPr lang="en-US" dirty="0">
              <a:solidFill>
                <a:prstClr val="black"/>
              </a:solidFill>
            </a:endParaRPr>
          </a:p>
          <a:p>
            <a:pPr marL="285750" indent="-285750">
              <a:buFont typeface="Wingdings" panose="05000000000000000000" pitchFamily="2" charset="2"/>
              <a:buChar char="ü"/>
            </a:pPr>
            <a:r>
              <a:rPr lang="en-US" dirty="0">
                <a:solidFill>
                  <a:prstClr val="black"/>
                </a:solidFill>
              </a:rPr>
              <a:t>Once its signed send it to : </a:t>
            </a:r>
            <a:r>
              <a:rPr lang="en-US" dirty="0">
                <a:solidFill>
                  <a:prstClr val="black"/>
                </a:solidFill>
                <a:hlinkClick r:id="rId7"/>
              </a:rPr>
              <a:t>masters.etsetb@upc.edu</a:t>
            </a:r>
            <a:endParaRPr lang="en-US" dirty="0">
              <a:solidFill>
                <a:prstClr val="black"/>
              </a:solidFill>
            </a:endParaRPr>
          </a:p>
          <a:p>
            <a:pPr marL="285750" indent="-285750">
              <a:buFont typeface="Wingdings" panose="05000000000000000000" pitchFamily="2" charset="2"/>
              <a:buChar char="ü"/>
            </a:pPr>
            <a:endParaRPr lang="en-US" dirty="0">
              <a:solidFill>
                <a:prstClr val="black"/>
              </a:solidFill>
            </a:endParaRPr>
          </a:p>
        </p:txBody>
      </p:sp>
      <p:sp>
        <p:nvSpPr>
          <p:cNvPr id="3" name="Rectangle 1">
            <a:extLst>
              <a:ext uri="{FF2B5EF4-FFF2-40B4-BE49-F238E27FC236}">
                <a16:creationId xmlns:a16="http://schemas.microsoft.com/office/drawing/2014/main" id="{0FD4AE50-9110-414E-94FB-E15C104201B6}"/>
              </a:ext>
            </a:extLst>
          </p:cNvPr>
          <p:cNvSpPr>
            <a:spLocks noChangeArrowheads="1"/>
          </p:cNvSpPr>
          <p:nvPr/>
        </p:nvSpPr>
        <p:spPr bwMode="auto">
          <a:xfrm>
            <a:off x="672468" y="2553039"/>
            <a:ext cx="65718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ca-ES" altLang="ca-ES" sz="1800" b="0" i="0" u="none" strike="noStrike" cap="none" normalizeH="0" baseline="0" dirty="0" err="1">
                <a:ln>
                  <a:noFill/>
                </a:ln>
                <a:solidFill>
                  <a:schemeClr val="tx1"/>
                </a:solidFill>
                <a:effectLst/>
                <a:latin typeface="Arial" panose="020B0604020202020204" pitchFamily="34" charset="0"/>
                <a:hlinkClick r:id="rId8"/>
              </a:rPr>
              <a:t>Master</a:t>
            </a:r>
            <a:r>
              <a:rPr kumimoji="0" lang="ca-ES" altLang="ca-ES" sz="1800" b="0" i="0" u="none" strike="noStrike" cap="none" normalizeH="0" baseline="0" dirty="0">
                <a:ln>
                  <a:noFill/>
                </a:ln>
                <a:solidFill>
                  <a:schemeClr val="tx1"/>
                </a:solidFill>
                <a:effectLst/>
                <a:latin typeface="Arial" panose="020B0604020202020204" pitchFamily="34" charset="0"/>
                <a:hlinkClick r:id="rId8"/>
              </a:rPr>
              <a:t> in Electronic </a:t>
            </a:r>
            <a:r>
              <a:rPr kumimoji="0" lang="ca-ES" altLang="ca-ES" sz="1800" b="0" i="0" u="none" strike="noStrike" cap="none" normalizeH="0" baseline="0" dirty="0" err="1">
                <a:ln>
                  <a:noFill/>
                </a:ln>
                <a:solidFill>
                  <a:schemeClr val="tx1"/>
                </a:solidFill>
                <a:effectLst/>
                <a:latin typeface="Arial" panose="020B0604020202020204" pitchFamily="34" charset="0"/>
                <a:hlinkClick r:id="rId8"/>
              </a:rPr>
              <a:t>Engineering</a:t>
            </a:r>
            <a:r>
              <a:rPr kumimoji="0" lang="ca-ES" altLang="ca-ES" sz="1800" b="0" i="0" u="none" strike="noStrike" cap="none" normalizeH="0" baseline="0" dirty="0">
                <a:ln>
                  <a:noFill/>
                </a:ln>
                <a:solidFill>
                  <a:schemeClr val="tx1"/>
                </a:solidFill>
                <a:effectLst/>
                <a:latin typeface="Arial" panose="020B0604020202020204" pitchFamily="34" charset="0"/>
                <a:hlinkClick r:id="rId8"/>
              </a:rPr>
              <a:t> (MEE). </a:t>
            </a:r>
            <a:r>
              <a:rPr kumimoji="0" lang="ca-ES" altLang="ca-ES" sz="1800" b="0" i="0" u="none" strike="noStrike" cap="none" normalizeH="0" baseline="0" dirty="0" err="1">
                <a:ln>
                  <a:noFill/>
                </a:ln>
                <a:solidFill>
                  <a:schemeClr val="tx1"/>
                </a:solidFill>
                <a:effectLst/>
                <a:latin typeface="Arial" panose="020B0604020202020204" pitchFamily="34" charset="0"/>
                <a:hlinkClick r:id="rId8"/>
              </a:rPr>
              <a:t>Supervisor's</a:t>
            </a:r>
            <a:r>
              <a:rPr kumimoji="0" lang="ca-ES" altLang="ca-ES" sz="1800" b="0" i="0" u="none" strike="noStrike" cap="none" normalizeH="0" baseline="0" dirty="0">
                <a:ln>
                  <a:noFill/>
                </a:ln>
                <a:solidFill>
                  <a:schemeClr val="tx1"/>
                </a:solidFill>
                <a:effectLst/>
                <a:latin typeface="Arial" panose="020B0604020202020204" pitchFamily="34" charset="0"/>
                <a:hlinkClick r:id="rId8"/>
              </a:rPr>
              <a:t> </a:t>
            </a:r>
            <a:r>
              <a:rPr kumimoji="0" lang="ca-ES" altLang="ca-ES" sz="1800" b="0" i="0" u="none" strike="noStrike" cap="none" normalizeH="0" baseline="0" dirty="0" err="1">
                <a:ln>
                  <a:noFill/>
                </a:ln>
                <a:solidFill>
                  <a:schemeClr val="tx1"/>
                </a:solidFill>
                <a:effectLst/>
                <a:latin typeface="Arial" panose="020B0604020202020204" pitchFamily="34" charset="0"/>
                <a:hlinkClick r:id="rId8"/>
              </a:rPr>
              <a:t>form</a:t>
            </a:r>
            <a:r>
              <a:rPr kumimoji="0" lang="ca-ES" altLang="ca-ES" sz="1800" b="0" i="0" u="none" strike="noStrike" cap="none" normalizeH="0" baseline="0" dirty="0">
                <a:ln>
                  <a:noFill/>
                </a:ln>
                <a:solidFill>
                  <a:schemeClr val="tx1"/>
                </a:solidFill>
                <a:effectLst/>
                <a:latin typeface="Arial" panose="020B0604020202020204" pitchFamily="34" charset="0"/>
                <a:hlinkClick r:id="rId8"/>
              </a:rPr>
              <a:t>.</a:t>
            </a:r>
            <a:endParaRPr kumimoji="0" lang="ca-ES" altLang="ca-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a-ES" altLang="ca-E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a-ES" altLang="ca-ES" sz="1800" b="0" i="0" u="none" strike="noStrike" cap="none" normalizeH="0" baseline="0" dirty="0" err="1">
                <a:ln>
                  <a:noFill/>
                </a:ln>
                <a:solidFill>
                  <a:schemeClr val="tx1"/>
                </a:solidFill>
                <a:effectLst/>
                <a:latin typeface="Arial" panose="020B0604020202020204" pitchFamily="34" charset="0"/>
                <a:hlinkClick r:id="rId9"/>
              </a:rPr>
              <a:t>Master</a:t>
            </a:r>
            <a:r>
              <a:rPr kumimoji="0" lang="ca-ES" altLang="ca-ES" sz="1800" b="0" i="0" u="none" strike="noStrike" cap="none" normalizeH="0" baseline="0" dirty="0">
                <a:ln>
                  <a:noFill/>
                </a:ln>
                <a:solidFill>
                  <a:schemeClr val="tx1"/>
                </a:solidFill>
                <a:effectLst/>
                <a:latin typeface="Arial" panose="020B0604020202020204" pitchFamily="34" charset="0"/>
                <a:hlinkClick r:id="rId9"/>
              </a:rPr>
              <a:t> in  Advanced </a:t>
            </a:r>
            <a:r>
              <a:rPr kumimoji="0" lang="ca-ES" altLang="ca-ES" sz="1800" b="0" i="0" u="none" strike="noStrike" cap="none" normalizeH="0" baseline="0" dirty="0" err="1">
                <a:ln>
                  <a:noFill/>
                </a:ln>
                <a:solidFill>
                  <a:schemeClr val="tx1"/>
                </a:solidFill>
                <a:effectLst/>
                <a:latin typeface="Arial" panose="020B0604020202020204" pitchFamily="34" charset="0"/>
                <a:hlinkClick r:id="rId9"/>
              </a:rPr>
              <a:t>Telecommunications</a:t>
            </a:r>
            <a:r>
              <a:rPr kumimoji="0" lang="ca-ES" altLang="ca-ES" sz="1800" b="0" i="0" u="none" strike="noStrike" cap="none" normalizeH="0" baseline="0" dirty="0">
                <a:ln>
                  <a:noFill/>
                </a:ln>
                <a:solidFill>
                  <a:schemeClr val="tx1"/>
                </a:solidFill>
                <a:effectLst/>
                <a:latin typeface="Arial" panose="020B0604020202020204" pitchFamily="34" charset="0"/>
                <a:hlinkClick r:id="rId9"/>
              </a:rPr>
              <a:t> Technologies (MATT). </a:t>
            </a:r>
            <a:r>
              <a:rPr kumimoji="0" lang="ca-ES" altLang="ca-ES" sz="1800" b="0" i="0" u="none" strike="noStrike" cap="none" normalizeH="0" baseline="0" dirty="0" err="1">
                <a:ln>
                  <a:noFill/>
                </a:ln>
                <a:solidFill>
                  <a:schemeClr val="tx1"/>
                </a:solidFill>
                <a:effectLst/>
                <a:latin typeface="Arial" panose="020B0604020202020204" pitchFamily="34" charset="0"/>
                <a:hlinkClick r:id="rId9"/>
              </a:rPr>
              <a:t>Supervisor's</a:t>
            </a:r>
            <a:r>
              <a:rPr kumimoji="0" lang="ca-ES" altLang="ca-ES" sz="1800" b="0" i="0" u="none" strike="noStrike" cap="none" normalizeH="0" baseline="0" dirty="0">
                <a:ln>
                  <a:noFill/>
                </a:ln>
                <a:solidFill>
                  <a:schemeClr val="tx1"/>
                </a:solidFill>
                <a:effectLst/>
                <a:latin typeface="Arial" panose="020B0604020202020204" pitchFamily="34" charset="0"/>
                <a:hlinkClick r:id="rId9"/>
              </a:rPr>
              <a:t> </a:t>
            </a:r>
            <a:r>
              <a:rPr kumimoji="0" lang="ca-ES" altLang="ca-ES" sz="1800" b="0" i="0" u="none" strike="noStrike" cap="none" normalizeH="0" baseline="0" dirty="0" err="1">
                <a:ln>
                  <a:noFill/>
                </a:ln>
                <a:solidFill>
                  <a:schemeClr val="tx1"/>
                </a:solidFill>
                <a:effectLst/>
                <a:latin typeface="Arial" panose="020B0604020202020204" pitchFamily="34" charset="0"/>
                <a:hlinkClick r:id="rId9"/>
              </a:rPr>
              <a:t>form</a:t>
            </a:r>
            <a:r>
              <a:rPr kumimoji="0" lang="ca-ES" altLang="ca-ES" sz="1800" b="0" i="0" u="none" strike="noStrike" cap="none" normalizeH="0" baseline="0" dirty="0">
                <a:ln>
                  <a:noFill/>
                </a:ln>
                <a:solidFill>
                  <a:schemeClr val="tx1"/>
                </a:solidFill>
                <a:effectLst/>
                <a:latin typeface="Arial" panose="020B0604020202020204" pitchFamily="34" charset="0"/>
                <a:hlinkClick r:id="rId9"/>
              </a:rPr>
              <a:t>.</a:t>
            </a:r>
            <a:r>
              <a:rPr kumimoji="0" lang="ca-ES" altLang="ca-E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lang="ca-ES" altLang="ca-E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458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640" t="8669" r="1035" b="27941"/>
          <a:stretch/>
        </p:blipFill>
        <p:spPr>
          <a:xfrm>
            <a:off x="0" y="1872300"/>
            <a:ext cx="12323476" cy="4469043"/>
          </a:xfrm>
          <a:prstGeom prst="rect">
            <a:avLst/>
          </a:prstGeom>
        </p:spPr>
      </p:pic>
      <p:sp>
        <p:nvSpPr>
          <p:cNvPr id="6" name="Título 5"/>
          <p:cNvSpPr>
            <a:spLocks noGrp="1"/>
          </p:cNvSpPr>
          <p:nvPr>
            <p:ph type="title"/>
          </p:nvPr>
        </p:nvSpPr>
        <p:spPr>
          <a:xfrm>
            <a:off x="91439" y="855023"/>
            <a:ext cx="11712633" cy="835665"/>
          </a:xfrm>
        </p:spPr>
        <p:txBody>
          <a:bodyPr>
            <a:normAutofit/>
          </a:bodyPr>
          <a:lstStyle/>
          <a:p>
            <a:r>
              <a:rPr lang="en-US" sz="1800" dirty="0">
                <a:latin typeface="Arial" panose="020B0604020202020204" pitchFamily="34" charset="0"/>
                <a:cs typeface="Arial" panose="020B0604020202020204" pitchFamily="34" charset="0"/>
              </a:rPr>
              <a:t>The </a:t>
            </a:r>
            <a:r>
              <a:rPr lang="en-US" sz="1800" dirty="0">
                <a:latin typeface="Arial" panose="020B0604020202020204" pitchFamily="34" charset="0"/>
                <a:cs typeface="Arial" panose="020B0604020202020204" pitchFamily="34" charset="0"/>
                <a:hlinkClick r:id="rId3"/>
              </a:rPr>
              <a:t>e-</a:t>
            </a:r>
            <a:r>
              <a:rPr lang="ca-ES" sz="1800" dirty="0">
                <a:latin typeface="Arial" panose="020B0604020202020204" pitchFamily="34" charset="0"/>
                <a:cs typeface="Arial" panose="020B0604020202020204" pitchFamily="34" charset="0"/>
                <a:hlinkClick r:id="rId3"/>
              </a:rPr>
              <a:t>secretaria</a:t>
            </a:r>
            <a:r>
              <a:rPr lang="ca-E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the platform where you must request changes in your enrolment, certificates, update your personal data, introduce a Bank account, download your enrolment documents as well as consult the forms and payments.</a:t>
            </a:r>
            <a:endParaRPr lang="ca-ES" sz="1800" dirty="0">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pPr algn="ctr"/>
            <a:r>
              <a:rPr lang="es-ES" sz="5400" dirty="0">
                <a:latin typeface="Arial" panose="020B0604020202020204" pitchFamily="34" charset="0"/>
                <a:cs typeface="Arial" panose="020B0604020202020204" pitchFamily="34" charset="0"/>
              </a:rPr>
              <a:t>E-secretaria </a:t>
            </a:r>
            <a:endParaRPr lang="ca-ES" sz="5400"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stretch>
            <a:fillRect/>
          </a:stretch>
        </p:blipFill>
        <p:spPr>
          <a:xfrm>
            <a:off x="6096000" y="2844531"/>
            <a:ext cx="2786745" cy="383888"/>
          </a:xfrm>
          <a:prstGeom prst="rect">
            <a:avLst/>
          </a:prstGeom>
        </p:spPr>
      </p:pic>
    </p:spTree>
    <p:extLst>
      <p:ext uri="{BB962C8B-B14F-4D97-AF65-F5344CB8AC3E}">
        <p14:creationId xmlns:p14="http://schemas.microsoft.com/office/powerpoint/2010/main" val="164087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rot="5400000">
            <a:off x="5723276" y="-5750266"/>
            <a:ext cx="745445" cy="12192001"/>
          </a:xfrm>
          <a:prstGeom prst="rect">
            <a:avLst/>
          </a:prstGeom>
          <a:solidFill>
            <a:schemeClr val="accent2"/>
          </a:solidFill>
          <a:ln w="12700">
            <a:noFill/>
            <a:miter lim="800000"/>
            <a:headEnd/>
            <a:tailEnd/>
          </a:ln>
        </p:spPr>
        <p:txBody>
          <a:bodyPr rot="10800000" vert="eaVert" wrap="none" anchor="ctr"/>
          <a:lstStyle/>
          <a:p>
            <a:r>
              <a:rPr lang="en-US" sz="2800" b="1" dirty="0">
                <a:solidFill>
                  <a:srgbClr val="FFFFFF"/>
                </a:solidFill>
                <a:latin typeface="Arial" panose="020B0604020202020204" pitchFamily="34" charset="0"/>
                <a:ea typeface="Times New Roman" panose="02020603050405020304" pitchFamily="18" charset="0"/>
              </a:rPr>
              <a:t>Enrolment requirements: Previous steps and documentation</a:t>
            </a:r>
            <a:endParaRPr lang="ca-ES" sz="28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602788" y="4724403"/>
            <a:ext cx="1258579" cy="185694"/>
          </a:xfrm>
          <a:prstGeom prst="rect">
            <a:avLst/>
          </a:prstGeom>
        </p:spPr>
      </p:pic>
      <p:sp>
        <p:nvSpPr>
          <p:cNvPr id="2" name="Rectángulo 1"/>
          <p:cNvSpPr/>
          <p:nvPr/>
        </p:nvSpPr>
        <p:spPr>
          <a:xfrm>
            <a:off x="442172" y="978794"/>
            <a:ext cx="11307651" cy="5279046"/>
          </a:xfrm>
          <a:prstGeom prst="rect">
            <a:avLst/>
          </a:prstGeom>
        </p:spPr>
        <p:txBody>
          <a:bodyPr wrap="square">
            <a:spAutoFit/>
          </a:bodyPr>
          <a:lstStyle/>
          <a:p>
            <a:pPr lvl="0" algn="just"/>
            <a:r>
              <a:rPr lang="en-US" sz="2000" dirty="0"/>
              <a:t>The following are the previous steps the student must follow to be authorized for enrolment:</a:t>
            </a:r>
          </a:p>
          <a:p>
            <a:pPr marL="342900" lvl="0" indent="-342900" algn="just">
              <a:buFont typeface="+mj-lt"/>
              <a:buAutoNum type="arabicPeriod"/>
            </a:pPr>
            <a:r>
              <a:rPr lang="en-US" sz="2000" dirty="0"/>
              <a:t>The student must have accepted the master in our pre-enrolment system</a:t>
            </a:r>
          </a:p>
          <a:p>
            <a:pPr lvl="0" algn="just"/>
            <a:r>
              <a:rPr lang="en-US" sz="2000" dirty="0">
                <a:solidFill>
                  <a:srgbClr val="FF0000"/>
                </a:solidFill>
              </a:rPr>
              <a:t>    (Deadline January 31th)</a:t>
            </a:r>
          </a:p>
          <a:p>
            <a:pPr marL="342900" lvl="0" indent="-342900" algn="just">
              <a:buFont typeface="+mj-lt"/>
              <a:buAutoNum type="arabicPeriod"/>
            </a:pPr>
            <a:r>
              <a:rPr lang="en-US" sz="2000" dirty="0"/>
              <a:t>The student must have entered </a:t>
            </a:r>
            <a:r>
              <a:rPr lang="en-US" sz="2000" dirty="0">
                <a:hlinkClick r:id="rId3"/>
              </a:rPr>
              <a:t>e-</a:t>
            </a:r>
            <a:r>
              <a:rPr lang="en-US" sz="2000" dirty="0" err="1">
                <a:hlinkClick r:id="rId3"/>
              </a:rPr>
              <a:t>secretaria</a:t>
            </a:r>
            <a:r>
              <a:rPr lang="en-US" sz="2000" dirty="0"/>
              <a:t> correctly.</a:t>
            </a:r>
          </a:p>
          <a:p>
            <a:pPr marL="857250" lvl="1" indent="-400050" algn="just">
              <a:buFont typeface="Arial" panose="020B0604020202020204" pitchFamily="34" charset="0"/>
              <a:buChar char="•"/>
            </a:pPr>
            <a:r>
              <a:rPr lang="en-US" sz="2000" b="1" dirty="0">
                <a:solidFill>
                  <a:srgbClr val="FF0000"/>
                </a:solidFill>
              </a:rPr>
              <a:t>!!!</a:t>
            </a:r>
            <a:r>
              <a:rPr lang="en-US" sz="2000" dirty="0"/>
              <a:t> The first time the student enters e-</a:t>
            </a:r>
            <a:r>
              <a:rPr lang="en-US" sz="2000" dirty="0" err="1"/>
              <a:t>secretaria</a:t>
            </a:r>
            <a:r>
              <a:rPr lang="en-US" sz="2000" dirty="0"/>
              <a:t>, they must fulfill both “Personal data” and “RGPD </a:t>
            </a:r>
            <a:r>
              <a:rPr lang="en-US" sz="2000" dirty="0" err="1"/>
              <a:t>Authorisations</a:t>
            </a:r>
            <a:r>
              <a:rPr lang="en-US" sz="2000" dirty="0"/>
              <a:t>” from the “My details” section, otherwise they will not see any other sections.</a:t>
            </a:r>
          </a:p>
          <a:p>
            <a:pPr marL="400050" indent="-400050" algn="just">
              <a:buFont typeface="+mj-lt"/>
              <a:buAutoNum type="arabicPeriod"/>
            </a:pPr>
            <a:r>
              <a:rPr lang="en-US" sz="2000" dirty="0"/>
              <a:t>The student must have paid the 300€ “Enrolment deposit” fee in e-</a:t>
            </a:r>
            <a:r>
              <a:rPr lang="en-US" sz="2000" dirty="0" err="1"/>
              <a:t>secretaria</a:t>
            </a:r>
            <a:r>
              <a:rPr lang="en-US" sz="2000" dirty="0"/>
              <a:t>.</a:t>
            </a:r>
          </a:p>
          <a:p>
            <a:pPr marL="400050" indent="-400050" algn="just">
              <a:buFont typeface="+mj-lt"/>
              <a:buAutoNum type="arabicPeriod"/>
            </a:pPr>
            <a:r>
              <a:rPr lang="en-US" sz="2000" dirty="0"/>
              <a:t>The student must have </a:t>
            </a:r>
            <a:r>
              <a:rPr lang="en-US" sz="2000" b="1" dirty="0"/>
              <a:t>uploaded</a:t>
            </a:r>
            <a:r>
              <a:rPr lang="en-US" sz="2000" dirty="0"/>
              <a:t> the required </a:t>
            </a:r>
            <a:r>
              <a:rPr lang="en-US" sz="2000" b="1" dirty="0"/>
              <a:t>academic and personal documentation</a:t>
            </a:r>
            <a:r>
              <a:rPr lang="en-US" sz="2000" dirty="0"/>
              <a:t> in </a:t>
            </a:r>
            <a:r>
              <a:rPr lang="en-US" sz="2000" b="1" dirty="0"/>
              <a:t>e-</a:t>
            </a:r>
            <a:r>
              <a:rPr lang="en-US" sz="2000" b="1" dirty="0" err="1"/>
              <a:t>secretaria</a:t>
            </a:r>
            <a:r>
              <a:rPr lang="en-US" sz="2000" b="1" dirty="0"/>
              <a:t> </a:t>
            </a:r>
            <a:r>
              <a:rPr lang="en-US" sz="2000" dirty="0"/>
              <a:t>under the “Document input” section.</a:t>
            </a:r>
          </a:p>
          <a:p>
            <a:pPr marL="971550" lvl="1" indent="-514350" algn="just">
              <a:buFont typeface="+mj-lt"/>
              <a:buAutoNum type="romanLcPeriod"/>
            </a:pPr>
            <a:r>
              <a:rPr lang="en-US" sz="2000" b="1" dirty="0">
                <a:solidFill>
                  <a:srgbClr val="FF0000"/>
                </a:solidFill>
              </a:rPr>
              <a:t>!!!</a:t>
            </a:r>
            <a:r>
              <a:rPr lang="en-US" sz="2000" dirty="0"/>
              <a:t> </a:t>
            </a:r>
            <a:r>
              <a:rPr lang="en-US" sz="2000" b="1" dirty="0"/>
              <a:t>Non-Spanish students</a:t>
            </a:r>
            <a:r>
              <a:rPr lang="en-US" sz="2000" dirty="0"/>
              <a:t> must </a:t>
            </a:r>
            <a:r>
              <a:rPr lang="en-US" sz="2000" b="1" dirty="0"/>
              <a:t>upload</a:t>
            </a:r>
            <a:r>
              <a:rPr lang="en-US" sz="2000" dirty="0"/>
              <a:t> a photocopy of their </a:t>
            </a:r>
            <a:r>
              <a:rPr lang="en-US" sz="2000" b="1" dirty="0"/>
              <a:t>Passport</a:t>
            </a:r>
            <a:r>
              <a:rPr lang="en-US" sz="2000" dirty="0"/>
              <a:t> or </a:t>
            </a:r>
            <a:r>
              <a:rPr lang="en-US" sz="2000" b="1" dirty="0"/>
              <a:t>NIE</a:t>
            </a:r>
            <a:r>
              <a:rPr lang="en-US" sz="2000" dirty="0"/>
              <a:t>.                          </a:t>
            </a:r>
          </a:p>
          <a:p>
            <a:pPr marL="971550" lvl="1" indent="-514350" algn="just">
              <a:buFont typeface="+mj-lt"/>
              <a:buAutoNum type="romanLcPeriod"/>
            </a:pPr>
            <a:r>
              <a:rPr lang="en-US" sz="2000" dirty="0"/>
              <a:t>As soon as the student acquires a NIE, they will have to upload a photocopy of it.</a:t>
            </a:r>
          </a:p>
          <a:p>
            <a:pPr marL="971550" lvl="1" indent="-514350" algn="just">
              <a:buFont typeface="+mj-lt"/>
              <a:buAutoNum type="romanLcPeriod"/>
            </a:pPr>
            <a:r>
              <a:rPr lang="en-US" sz="2000" dirty="0"/>
              <a:t>The </a:t>
            </a:r>
            <a:r>
              <a:rPr lang="en-US" sz="2000" b="1" dirty="0"/>
              <a:t>required academic documentation </a:t>
            </a:r>
            <a:r>
              <a:rPr lang="en-US" sz="2000" dirty="0"/>
              <a:t>will </a:t>
            </a:r>
            <a:r>
              <a:rPr lang="en-US" sz="2000" b="1" dirty="0"/>
              <a:t>differ from student to student </a:t>
            </a:r>
            <a:r>
              <a:rPr lang="en-US" sz="2000" dirty="0"/>
              <a:t>depending on where the student completed their bachelor’s degree:</a:t>
            </a:r>
          </a:p>
          <a:p>
            <a:pPr marL="2686050" lvl="5" indent="-400050" algn="just">
              <a:buFont typeface="+mj-lt"/>
              <a:buAutoNum type="alphaUcPeriod"/>
            </a:pPr>
            <a:r>
              <a:rPr lang="en-US" sz="2000" dirty="0"/>
              <a:t>Bachelor degree completed at the UPC</a:t>
            </a:r>
          </a:p>
          <a:p>
            <a:pPr marL="2686050" lvl="5" indent="-400050" algn="just">
              <a:buFont typeface="+mj-lt"/>
              <a:buAutoNum type="alphaUcPeriod"/>
            </a:pPr>
            <a:r>
              <a:rPr lang="en-US" sz="2000" dirty="0"/>
              <a:t>Bachelor degree completed at any other public university in Spain</a:t>
            </a:r>
          </a:p>
          <a:p>
            <a:pPr marL="2686050" lvl="5" indent="-400050" algn="just">
              <a:buFont typeface="+mj-lt"/>
              <a:buAutoNum type="alphaUcPeriod"/>
            </a:pPr>
            <a:r>
              <a:rPr lang="en-US" sz="2000" dirty="0"/>
              <a:t>Bachelor degree completed at foreign universities and other higher education institutions</a:t>
            </a:r>
          </a:p>
        </p:txBody>
      </p:sp>
    </p:spTree>
    <p:extLst>
      <p:ext uri="{BB962C8B-B14F-4D97-AF65-F5344CB8AC3E}">
        <p14:creationId xmlns:p14="http://schemas.microsoft.com/office/powerpoint/2010/main" val="2316586944"/>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3752</Words>
  <Application>Microsoft Office PowerPoint</Application>
  <PresentationFormat>Pantalla panoràmica</PresentationFormat>
  <Paragraphs>317</Paragraphs>
  <Slides>35</Slides>
  <Notes>0</Notes>
  <HiddenSlides>0</HiddenSlides>
  <MMClips>0</MMClips>
  <ScaleCrop>false</ScaleCrop>
  <HeadingPairs>
    <vt:vector size="6" baseType="variant">
      <vt:variant>
        <vt:lpstr>Tipus de lletra utilitzats</vt:lpstr>
      </vt:variant>
      <vt:variant>
        <vt:i4>8</vt:i4>
      </vt:variant>
      <vt:variant>
        <vt:lpstr>Tema</vt:lpstr>
      </vt:variant>
      <vt:variant>
        <vt:i4>1</vt:i4>
      </vt:variant>
      <vt:variant>
        <vt:lpstr>Títols de les diapositives</vt:lpstr>
      </vt:variant>
      <vt:variant>
        <vt:i4>35</vt:i4>
      </vt:variant>
    </vt:vector>
  </HeadingPairs>
  <TitlesOfParts>
    <vt:vector size="44" baseType="lpstr">
      <vt:lpstr>Arial</vt:lpstr>
      <vt:lpstr>Calibri</vt:lpstr>
      <vt:lpstr>Calibri Light</vt:lpstr>
      <vt:lpstr>Google Sans</vt:lpstr>
      <vt:lpstr>Roboto</vt:lpstr>
      <vt:lpstr>Verdana</vt:lpstr>
      <vt:lpstr>Verdana</vt:lpstr>
      <vt:lpstr>Wingdings</vt:lpstr>
      <vt:lpstr>Tema de l'Office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The e-secretaria is the platform where you must request changes in your enrolment, certificates, update your personal data, introduce a Bank account, download your enrolment documents as well as consult the forms and payments.</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Orientation Week for UPC "International students" . Do not miss it!</vt:lpstr>
      <vt:lpstr>Presentació del PowerPoint</vt:lpstr>
      <vt:lpstr>Presentació del PowerPoint</vt:lpstr>
      <vt:lpstr>Please contact us : 93-4016750 masters.etsetb@upc.edu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Sonia Celades</dc:creator>
  <cp:lastModifiedBy>Sonia Celades</cp:lastModifiedBy>
  <cp:revision>62</cp:revision>
  <dcterms:created xsi:type="dcterms:W3CDTF">2024-07-11T11:00:48Z</dcterms:created>
  <dcterms:modified xsi:type="dcterms:W3CDTF">2025-01-17T08:22:55Z</dcterms:modified>
</cp:coreProperties>
</file>